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25" r:id="rId2"/>
    <p:sldMasterId id="2147483837" r:id="rId3"/>
    <p:sldMasterId id="2147483861" r:id="rId4"/>
    <p:sldMasterId id="2147484011" r:id="rId5"/>
  </p:sldMasterIdLst>
  <p:notesMasterIdLst>
    <p:notesMasterId r:id="rId58"/>
  </p:notesMasterIdLst>
  <p:handoutMasterIdLst>
    <p:handoutMasterId r:id="rId59"/>
  </p:handoutMasterIdLst>
  <p:sldIdLst>
    <p:sldId id="1517" r:id="rId6"/>
    <p:sldId id="1518" r:id="rId7"/>
    <p:sldId id="1519" r:id="rId8"/>
    <p:sldId id="2079" r:id="rId9"/>
    <p:sldId id="1848" r:id="rId10"/>
    <p:sldId id="1882" r:id="rId11"/>
    <p:sldId id="1865" r:id="rId12"/>
    <p:sldId id="2088" r:id="rId13"/>
    <p:sldId id="2127" r:id="rId14"/>
    <p:sldId id="2090" r:id="rId15"/>
    <p:sldId id="2152" r:id="rId16"/>
    <p:sldId id="2129" r:id="rId17"/>
    <p:sldId id="2091" r:id="rId18"/>
    <p:sldId id="2138" r:id="rId19"/>
    <p:sldId id="2093" r:id="rId20"/>
    <p:sldId id="2101" r:id="rId21"/>
    <p:sldId id="2130" r:id="rId22"/>
    <p:sldId id="2142" r:id="rId23"/>
    <p:sldId id="2144" r:id="rId24"/>
    <p:sldId id="2147" r:id="rId25"/>
    <p:sldId id="2148" r:id="rId26"/>
    <p:sldId id="2140" r:id="rId27"/>
    <p:sldId id="2145" r:id="rId28"/>
    <p:sldId id="2141" r:id="rId29"/>
    <p:sldId id="2146" r:id="rId30"/>
    <p:sldId id="2132" r:id="rId31"/>
    <p:sldId id="2119" r:id="rId32"/>
    <p:sldId id="2106" r:id="rId33"/>
    <p:sldId id="2107" r:id="rId34"/>
    <p:sldId id="2087" r:id="rId35"/>
    <p:sldId id="2109" r:id="rId36"/>
    <p:sldId id="2110" r:id="rId37"/>
    <p:sldId id="2111" r:id="rId38"/>
    <p:sldId id="2113" r:id="rId39"/>
    <p:sldId id="2104" r:id="rId40"/>
    <p:sldId id="2112" r:id="rId41"/>
    <p:sldId id="2134" r:id="rId42"/>
    <p:sldId id="2135" r:id="rId43"/>
    <p:sldId id="2143" r:id="rId44"/>
    <p:sldId id="2096" r:id="rId45"/>
    <p:sldId id="2125" r:id="rId46"/>
    <p:sldId id="2149" r:id="rId47"/>
    <p:sldId id="2095" r:id="rId48"/>
    <p:sldId id="2108" r:id="rId49"/>
    <p:sldId id="2131" r:id="rId50"/>
    <p:sldId id="2150" r:id="rId51"/>
    <p:sldId id="2116" r:id="rId52"/>
    <p:sldId id="2151" r:id="rId53"/>
    <p:sldId id="2118" r:id="rId54"/>
    <p:sldId id="2137" r:id="rId55"/>
    <p:sldId id="2121" r:id="rId56"/>
    <p:sldId id="2122" r:id="rId57"/>
  </p:sldIdLst>
  <p:sldSz cx="9144000" cy="6858000" type="screen4x3"/>
  <p:notesSz cx="7010400" cy="9296400"/>
  <p:defaultTextStyle>
    <a:defPPr>
      <a:defRPr lang="en-US"/>
    </a:defPPr>
    <a:lvl1pPr algn="l" rtl="0" fontAlgn="base">
      <a:spcBef>
        <a:spcPct val="0"/>
      </a:spcBef>
      <a:spcAft>
        <a:spcPct val="0"/>
      </a:spcAft>
      <a:defRPr sz="800" kern="1200">
        <a:solidFill>
          <a:schemeClr val="tx1"/>
        </a:solidFill>
        <a:latin typeface="Tahoma" pitchFamily="34" charset="0"/>
        <a:ea typeface="+mn-ea"/>
        <a:cs typeface="+mn-cs"/>
      </a:defRPr>
    </a:lvl1pPr>
    <a:lvl2pPr marL="455613" indent="1588" algn="l" rtl="0" fontAlgn="base">
      <a:spcBef>
        <a:spcPct val="0"/>
      </a:spcBef>
      <a:spcAft>
        <a:spcPct val="0"/>
      </a:spcAft>
      <a:defRPr sz="800" kern="1200">
        <a:solidFill>
          <a:schemeClr val="tx1"/>
        </a:solidFill>
        <a:latin typeface="Tahoma" pitchFamily="34" charset="0"/>
        <a:ea typeface="+mn-ea"/>
        <a:cs typeface="+mn-cs"/>
      </a:defRPr>
    </a:lvl2pPr>
    <a:lvl3pPr marL="912813" indent="1588" algn="l" rtl="0" fontAlgn="base">
      <a:spcBef>
        <a:spcPct val="0"/>
      </a:spcBef>
      <a:spcAft>
        <a:spcPct val="0"/>
      </a:spcAft>
      <a:defRPr sz="800" kern="1200">
        <a:solidFill>
          <a:schemeClr val="tx1"/>
        </a:solidFill>
        <a:latin typeface="Tahoma" pitchFamily="34" charset="0"/>
        <a:ea typeface="+mn-ea"/>
        <a:cs typeface="+mn-cs"/>
      </a:defRPr>
    </a:lvl3pPr>
    <a:lvl4pPr marL="1370013" indent="1588" algn="l" rtl="0" fontAlgn="base">
      <a:spcBef>
        <a:spcPct val="0"/>
      </a:spcBef>
      <a:spcAft>
        <a:spcPct val="0"/>
      </a:spcAft>
      <a:defRPr sz="800" kern="1200">
        <a:solidFill>
          <a:schemeClr val="tx1"/>
        </a:solidFill>
        <a:latin typeface="Tahoma" pitchFamily="34" charset="0"/>
        <a:ea typeface="+mn-ea"/>
        <a:cs typeface="+mn-cs"/>
      </a:defRPr>
    </a:lvl4pPr>
    <a:lvl5pPr marL="1827213" indent="1588" algn="l" rtl="0" fontAlgn="base">
      <a:spcBef>
        <a:spcPct val="0"/>
      </a:spcBef>
      <a:spcAft>
        <a:spcPct val="0"/>
      </a:spcAft>
      <a:defRPr sz="800" kern="1200">
        <a:solidFill>
          <a:schemeClr val="tx1"/>
        </a:solidFill>
        <a:latin typeface="Tahoma" pitchFamily="34" charset="0"/>
        <a:ea typeface="+mn-ea"/>
        <a:cs typeface="+mn-cs"/>
      </a:defRPr>
    </a:lvl5pPr>
    <a:lvl6pPr marL="2286000" algn="l" defTabSz="914400" rtl="0" eaLnBrk="1" latinLnBrk="0" hangingPunct="1">
      <a:defRPr sz="800" kern="1200">
        <a:solidFill>
          <a:schemeClr val="tx1"/>
        </a:solidFill>
        <a:latin typeface="Tahoma" pitchFamily="34" charset="0"/>
        <a:ea typeface="+mn-ea"/>
        <a:cs typeface="+mn-cs"/>
      </a:defRPr>
    </a:lvl6pPr>
    <a:lvl7pPr marL="2743200" algn="l" defTabSz="914400" rtl="0" eaLnBrk="1" latinLnBrk="0" hangingPunct="1">
      <a:defRPr sz="800" kern="1200">
        <a:solidFill>
          <a:schemeClr val="tx1"/>
        </a:solidFill>
        <a:latin typeface="Tahoma" pitchFamily="34" charset="0"/>
        <a:ea typeface="+mn-ea"/>
        <a:cs typeface="+mn-cs"/>
      </a:defRPr>
    </a:lvl7pPr>
    <a:lvl8pPr marL="3200400" algn="l" defTabSz="914400" rtl="0" eaLnBrk="1" latinLnBrk="0" hangingPunct="1">
      <a:defRPr sz="800" kern="1200">
        <a:solidFill>
          <a:schemeClr val="tx1"/>
        </a:solidFill>
        <a:latin typeface="Tahoma" pitchFamily="34" charset="0"/>
        <a:ea typeface="+mn-ea"/>
        <a:cs typeface="+mn-cs"/>
      </a:defRPr>
    </a:lvl8pPr>
    <a:lvl9pPr marL="3657600" algn="l" defTabSz="914400" rtl="0" eaLnBrk="1" latinLnBrk="0" hangingPunct="1">
      <a:defRPr sz="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68">
          <p15:clr>
            <a:srgbClr val="A4A3A4"/>
          </p15:clr>
        </p15:guide>
        <p15:guide id="3" orient="horz" pos="3936">
          <p15:clr>
            <a:srgbClr val="A4A3A4"/>
          </p15:clr>
        </p15:guide>
        <p15:guide id="4" pos="2880">
          <p15:clr>
            <a:srgbClr val="A4A3A4"/>
          </p15:clr>
        </p15:guide>
        <p15:guide id="5" pos="4320">
          <p15:clr>
            <a:srgbClr val="A4A3A4"/>
          </p15:clr>
        </p15:guide>
        <p15:guide id="6" pos="14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 Newman" initials="RN" lastIdx="15" clrIdx="0"/>
  <p:cmAuthor id="1" name="Alex Bowsher" initials="AB" lastIdx="1" clrIdx="1"/>
  <p:cmAuthor id="2" name="Megan Schaefer" initials="MS" lastIdx="4" clrIdx="2"/>
  <p:cmAuthor id="3" name="Matt Braun" initials="MB" lastIdx="3" clrIdx="3"/>
  <p:cmAuthor id="4" name="Selby, Joe" initials="SJ" lastIdx="15" clrIdx="4">
    <p:extLst>
      <p:ext uri="{19B8F6BF-5375-455C-9EA6-DF929625EA0E}">
        <p15:presenceInfo xmlns:p15="http://schemas.microsoft.com/office/powerpoint/2012/main" userId="S::jselby@aaortho.org::46242951-dd7a-474d-b1a4-0ebfea0474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9"/>
    <a:srgbClr val="33CCFF"/>
    <a:srgbClr val="33CC33"/>
    <a:srgbClr val="000000"/>
    <a:srgbClr val="CBCED4"/>
    <a:srgbClr val="006600"/>
    <a:srgbClr val="FFFFFF"/>
    <a:srgbClr val="A50021"/>
    <a:srgbClr val="F38E7D"/>
    <a:srgbClr val="ADF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51" autoAdjust="0"/>
  </p:normalViewPr>
  <p:slideViewPr>
    <p:cSldViewPr snapToObjects="1">
      <p:cViewPr varScale="1">
        <p:scale>
          <a:sx n="74" d="100"/>
          <a:sy n="74" d="100"/>
        </p:scale>
        <p:origin x="1044" y="48"/>
      </p:cViewPr>
      <p:guideLst>
        <p:guide orient="horz" pos="2160"/>
        <p:guide orient="horz" pos="768"/>
        <p:guide orient="horz" pos="3936"/>
        <p:guide pos="2880"/>
        <p:guide pos="4320"/>
        <p:guide pos="1440"/>
      </p:guideLst>
    </p:cSldViewPr>
  </p:slideViewPr>
  <p:outlineViewPr>
    <p:cViewPr>
      <p:scale>
        <a:sx n="33" d="100"/>
        <a:sy n="33" d="100"/>
      </p:scale>
      <p:origin x="0" y="5208"/>
    </p:cViewPr>
  </p:outlineViewPr>
  <p:notesTextViewPr>
    <p:cViewPr>
      <p:scale>
        <a:sx n="100" d="100"/>
        <a:sy n="100" d="100"/>
      </p:scale>
      <p:origin x="0" y="0"/>
    </p:cViewPr>
  </p:notesTextViewPr>
  <p:sorterViewPr>
    <p:cViewPr>
      <p:scale>
        <a:sx n="70" d="100"/>
        <a:sy n="70" d="100"/>
      </p:scale>
      <p:origin x="0" y="0"/>
    </p:cViewPr>
  </p:sorterViewPr>
  <p:notesViewPr>
    <p:cSldViewPr snapToObjects="1">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54325240594927E-2"/>
          <c:y val="4.9533611917508519E-2"/>
          <c:w val="0.91611234142607179"/>
          <c:h val="0.8566814405131009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1986</c:v>
                </c:pt>
                <c:pt idx="1">
                  <c:v>1989</c:v>
                </c:pt>
                <c:pt idx="2">
                  <c:v>1992</c:v>
                </c:pt>
                <c:pt idx="3">
                  <c:v>1994</c:v>
                </c:pt>
                <c:pt idx="4">
                  <c:v>1996</c:v>
                </c:pt>
                <c:pt idx="5">
                  <c:v>2001</c:v>
                </c:pt>
                <c:pt idx="6">
                  <c:v>2004</c:v>
                </c:pt>
                <c:pt idx="7">
                  <c:v>2006</c:v>
                </c:pt>
                <c:pt idx="8">
                  <c:v>2008</c:v>
                </c:pt>
                <c:pt idx="9">
                  <c:v>2010</c:v>
                </c:pt>
                <c:pt idx="10">
                  <c:v>2012</c:v>
                </c:pt>
                <c:pt idx="11">
                  <c:v>2014</c:v>
                </c:pt>
                <c:pt idx="12">
                  <c:v>2016</c:v>
                </c:pt>
                <c:pt idx="13">
                  <c:v>2018</c:v>
                </c:pt>
                <c:pt idx="14">
                  <c:v>2022</c:v>
                </c:pt>
                <c:pt idx="15">
                  <c:v>2024</c:v>
                </c:pt>
              </c:numCache>
            </c:numRef>
          </c:cat>
          <c:val>
            <c:numRef>
              <c:f>Sheet1!$B$2:$B$17</c:f>
              <c:numCache>
                <c:formatCode>General</c:formatCode>
                <c:ptCount val="16"/>
                <c:pt idx="0">
                  <c:v>329</c:v>
                </c:pt>
                <c:pt idx="1">
                  <c:v>427</c:v>
                </c:pt>
                <c:pt idx="2">
                  <c:v>486</c:v>
                </c:pt>
                <c:pt idx="3">
                  <c:v>475</c:v>
                </c:pt>
                <c:pt idx="4">
                  <c:v>501</c:v>
                </c:pt>
                <c:pt idx="5">
                  <c:v>628</c:v>
                </c:pt>
                <c:pt idx="6">
                  <c:v>615</c:v>
                </c:pt>
                <c:pt idx="7">
                  <c:v>547</c:v>
                </c:pt>
                <c:pt idx="8">
                  <c:v>502</c:v>
                </c:pt>
                <c:pt idx="9">
                  <c:v>506</c:v>
                </c:pt>
                <c:pt idx="10">
                  <c:v>609</c:v>
                </c:pt>
                <c:pt idx="11">
                  <c:v>553</c:v>
                </c:pt>
                <c:pt idx="12">
                  <c:v>610</c:v>
                </c:pt>
                <c:pt idx="13">
                  <c:v>551</c:v>
                </c:pt>
                <c:pt idx="14">
                  <c:v>574</c:v>
                </c:pt>
                <c:pt idx="15">
                  <c:v>696</c:v>
                </c:pt>
              </c:numCache>
            </c:numRef>
          </c:val>
          <c:extLst>
            <c:ext xmlns:c16="http://schemas.microsoft.com/office/drawing/2014/chart" uri="{C3380CC4-5D6E-409C-BE32-E72D297353CC}">
              <c16:uniqueId val="{00000000-2A06-4FCD-804E-6E5528D74575}"/>
            </c:ext>
          </c:extLst>
        </c:ser>
        <c:dLbls>
          <c:dLblPos val="outEnd"/>
          <c:showLegendKey val="0"/>
          <c:showVal val="1"/>
          <c:showCatName val="0"/>
          <c:showSerName val="0"/>
          <c:showPercent val="0"/>
          <c:showBubbleSize val="0"/>
        </c:dLbls>
        <c:gapWidth val="150"/>
        <c:overlap val="-27"/>
        <c:axId val="166353536"/>
        <c:axId val="166462976"/>
      </c:barChart>
      <c:catAx>
        <c:axId val="1663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462976"/>
        <c:crosses val="autoZero"/>
        <c:auto val="1"/>
        <c:lblAlgn val="ctr"/>
        <c:lblOffset val="100"/>
        <c:noMultiLvlLbl val="0"/>
      </c:catAx>
      <c:valAx>
        <c:axId val="166462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35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Members</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1986</c:v>
                </c:pt>
                <c:pt idx="1">
                  <c:v>1989</c:v>
                </c:pt>
                <c:pt idx="2">
                  <c:v>1992</c:v>
                </c:pt>
                <c:pt idx="3">
                  <c:v>1994</c:v>
                </c:pt>
                <c:pt idx="4">
                  <c:v>1996</c:v>
                </c:pt>
                <c:pt idx="5">
                  <c:v>2001</c:v>
                </c:pt>
                <c:pt idx="6">
                  <c:v>2004</c:v>
                </c:pt>
                <c:pt idx="7">
                  <c:v>2006</c:v>
                </c:pt>
                <c:pt idx="8">
                  <c:v>2008</c:v>
                </c:pt>
                <c:pt idx="9">
                  <c:v>2010</c:v>
                </c:pt>
                <c:pt idx="10">
                  <c:v>2012</c:v>
                </c:pt>
                <c:pt idx="11">
                  <c:v>2014</c:v>
                </c:pt>
                <c:pt idx="12">
                  <c:v>2016</c:v>
                </c:pt>
                <c:pt idx="13">
                  <c:v>2018</c:v>
                </c:pt>
                <c:pt idx="14">
                  <c:v>2022</c:v>
                </c:pt>
                <c:pt idx="15">
                  <c:v>2024</c:v>
                </c:pt>
              </c:numCache>
            </c:numRef>
          </c:cat>
          <c:val>
            <c:numRef>
              <c:f>Sheet1!$B$2:$B$17</c:f>
              <c:numCache>
                <c:formatCode>General</c:formatCode>
                <c:ptCount val="16"/>
                <c:pt idx="0">
                  <c:v>2600</c:v>
                </c:pt>
                <c:pt idx="1">
                  <c:v>3500</c:v>
                </c:pt>
                <c:pt idx="2">
                  <c:v>3800</c:v>
                </c:pt>
                <c:pt idx="3">
                  <c:v>4000</c:v>
                </c:pt>
                <c:pt idx="4">
                  <c:v>4400</c:v>
                </c:pt>
                <c:pt idx="5">
                  <c:v>5233</c:v>
                </c:pt>
                <c:pt idx="6">
                  <c:v>5563</c:v>
                </c:pt>
                <c:pt idx="7">
                  <c:v>5166</c:v>
                </c:pt>
                <c:pt idx="8">
                  <c:v>4767</c:v>
                </c:pt>
                <c:pt idx="9">
                  <c:v>4888</c:v>
                </c:pt>
                <c:pt idx="10">
                  <c:v>5876</c:v>
                </c:pt>
                <c:pt idx="11">
                  <c:v>5147</c:v>
                </c:pt>
                <c:pt idx="12">
                  <c:v>6038</c:v>
                </c:pt>
                <c:pt idx="13">
                  <c:v>5259</c:v>
                </c:pt>
                <c:pt idx="14">
                  <c:v>5509</c:v>
                </c:pt>
                <c:pt idx="15">
                  <c:v>6657</c:v>
                </c:pt>
              </c:numCache>
            </c:numRef>
          </c:val>
          <c:extLst>
            <c:ext xmlns:c16="http://schemas.microsoft.com/office/drawing/2014/chart" uri="{C3380CC4-5D6E-409C-BE32-E72D297353CC}">
              <c16:uniqueId val="{00000000-63D9-4519-B4C0-96207E04D515}"/>
            </c:ext>
          </c:extLst>
        </c:ser>
        <c:ser>
          <c:idx val="1"/>
          <c:order val="1"/>
          <c:tx>
            <c:strRef>
              <c:f>Sheet1!$C$1</c:f>
              <c:strCache>
                <c:ptCount val="1"/>
                <c:pt idx="0">
                  <c:v>Non Members</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1986</c:v>
                </c:pt>
                <c:pt idx="1">
                  <c:v>1989</c:v>
                </c:pt>
                <c:pt idx="2">
                  <c:v>1992</c:v>
                </c:pt>
                <c:pt idx="3">
                  <c:v>1994</c:v>
                </c:pt>
                <c:pt idx="4">
                  <c:v>1996</c:v>
                </c:pt>
                <c:pt idx="5">
                  <c:v>2001</c:v>
                </c:pt>
                <c:pt idx="6">
                  <c:v>2004</c:v>
                </c:pt>
                <c:pt idx="7">
                  <c:v>2006</c:v>
                </c:pt>
                <c:pt idx="8">
                  <c:v>2008</c:v>
                </c:pt>
                <c:pt idx="9">
                  <c:v>2010</c:v>
                </c:pt>
                <c:pt idx="10">
                  <c:v>2012</c:v>
                </c:pt>
                <c:pt idx="11">
                  <c:v>2014</c:v>
                </c:pt>
                <c:pt idx="12">
                  <c:v>2016</c:v>
                </c:pt>
                <c:pt idx="13">
                  <c:v>2018</c:v>
                </c:pt>
                <c:pt idx="14">
                  <c:v>2022</c:v>
                </c:pt>
                <c:pt idx="15">
                  <c:v>2024</c:v>
                </c:pt>
              </c:numCache>
            </c:numRef>
          </c:cat>
          <c:val>
            <c:numRef>
              <c:f>Sheet1!$C$2:$C$17</c:f>
              <c:numCache>
                <c:formatCode>General</c:formatCode>
                <c:ptCount val="16"/>
                <c:pt idx="14">
                  <c:v>1427</c:v>
                </c:pt>
                <c:pt idx="15">
                  <c:v>1810</c:v>
                </c:pt>
              </c:numCache>
            </c:numRef>
          </c:val>
          <c:extLst>
            <c:ext xmlns:c16="http://schemas.microsoft.com/office/drawing/2014/chart" uri="{C3380CC4-5D6E-409C-BE32-E72D297353CC}">
              <c16:uniqueId val="{00000000-D8A2-4569-A533-83B9A711E8CC}"/>
            </c:ext>
          </c:extLst>
        </c:ser>
        <c:dLbls>
          <c:showLegendKey val="0"/>
          <c:showVal val="0"/>
          <c:showCatName val="0"/>
          <c:showSerName val="0"/>
          <c:showPercent val="0"/>
          <c:showBubbleSize val="0"/>
        </c:dLbls>
        <c:gapWidth val="50"/>
        <c:overlap val="100"/>
        <c:axId val="166605184"/>
        <c:axId val="166606720"/>
      </c:barChart>
      <c:catAx>
        <c:axId val="16660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606720"/>
        <c:crosses val="autoZero"/>
        <c:auto val="1"/>
        <c:lblAlgn val="ctr"/>
        <c:lblOffset val="100"/>
        <c:noMultiLvlLbl val="0"/>
      </c:catAx>
      <c:valAx>
        <c:axId val="166606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60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 Children in Treatment by AAO Member (Ages 8-17)</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2012</c:v>
                </c:pt>
                <c:pt idx="1">
                  <c:v>2014</c:v>
                </c:pt>
                <c:pt idx="2">
                  <c:v>2016</c:v>
                </c:pt>
                <c:pt idx="3">
                  <c:v>2018</c:v>
                </c:pt>
                <c:pt idx="4">
                  <c:v>2022</c:v>
                </c:pt>
                <c:pt idx="5">
                  <c:v>2024</c:v>
                </c:pt>
              </c:numCache>
            </c:numRef>
          </c:cat>
          <c:val>
            <c:numRef>
              <c:f>Sheet1!$B$2:$B$7</c:f>
              <c:numCache>
                <c:formatCode>General</c:formatCode>
                <c:ptCount val="6"/>
                <c:pt idx="0">
                  <c:v>4.0999999999999996</c:v>
                </c:pt>
                <c:pt idx="1">
                  <c:v>3.1</c:v>
                </c:pt>
                <c:pt idx="2">
                  <c:v>3.8</c:v>
                </c:pt>
                <c:pt idx="3">
                  <c:v>3.03</c:v>
                </c:pt>
                <c:pt idx="4">
                  <c:v>3.15</c:v>
                </c:pt>
                <c:pt idx="5">
                  <c:v>3.76</c:v>
                </c:pt>
              </c:numCache>
            </c:numRef>
          </c:val>
          <c:smooth val="0"/>
          <c:extLst>
            <c:ext xmlns:c16="http://schemas.microsoft.com/office/drawing/2014/chart" uri="{C3380CC4-5D6E-409C-BE32-E72D297353CC}">
              <c16:uniqueId val="{00000000-7AEF-4CB0-B1D7-258E715A2BCD}"/>
            </c:ext>
          </c:extLst>
        </c:ser>
        <c:dLbls>
          <c:showLegendKey val="0"/>
          <c:showVal val="0"/>
          <c:showCatName val="0"/>
          <c:showSerName val="0"/>
          <c:showPercent val="0"/>
          <c:showBubbleSize val="0"/>
        </c:dLbls>
        <c:smooth val="0"/>
        <c:axId val="389920976"/>
        <c:axId val="389933456"/>
      </c:lineChart>
      <c:catAx>
        <c:axId val="38992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933456"/>
        <c:crosses val="autoZero"/>
        <c:auto val="1"/>
        <c:lblAlgn val="ctr"/>
        <c:lblOffset val="100"/>
        <c:noMultiLvlLbl val="0"/>
      </c:catAx>
      <c:valAx>
        <c:axId val="389933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92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6648695940036E-2"/>
          <c:y val="4.5864501312335951E-2"/>
          <c:w val="0.90133503582322483"/>
          <c:h val="0.8247194941229532"/>
        </c:manualLayout>
      </c:layout>
      <c:barChart>
        <c:barDir val="col"/>
        <c:grouping val="stacked"/>
        <c:varyColors val="0"/>
        <c:ser>
          <c:idx val="0"/>
          <c:order val="0"/>
          <c:tx>
            <c:strRef>
              <c:f>Sheet1!$B$1</c:f>
              <c:strCache>
                <c:ptCount val="1"/>
                <c:pt idx="0">
                  <c:v>Members</c:v>
                </c:pt>
              </c:strCache>
            </c:strRef>
          </c:tx>
          <c:spPr>
            <a:ln>
              <a:noFill/>
            </a:ln>
          </c:spPr>
          <c:invertIfNegative val="0"/>
          <c:dLbls>
            <c:spPr>
              <a:solidFill>
                <a:schemeClr val="bg1"/>
              </a:solidFill>
              <a:ln>
                <a:noFill/>
              </a:ln>
              <a:effectLst/>
            </c:spPr>
            <c:txPr>
              <a:bodyPr anchorCtr="0"/>
              <a:lstStyle/>
              <a:p>
                <a:pPr algn="ctr">
                  <a:defRPr lang="en-US" sz="900" b="1" i="0" u="none" strike="noStrike" kern="1200" baseline="0">
                    <a:solidFill>
                      <a:schemeClr val="accen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1989</c:v>
                </c:pt>
                <c:pt idx="1">
                  <c:v>1992</c:v>
                </c:pt>
                <c:pt idx="2">
                  <c:v>1994</c:v>
                </c:pt>
                <c:pt idx="3">
                  <c:v>1996</c:v>
                </c:pt>
                <c:pt idx="4">
                  <c:v>2001</c:v>
                </c:pt>
                <c:pt idx="5">
                  <c:v>2004</c:v>
                </c:pt>
                <c:pt idx="6">
                  <c:v>2006</c:v>
                </c:pt>
                <c:pt idx="7">
                  <c:v>2008</c:v>
                </c:pt>
                <c:pt idx="8">
                  <c:v>2010</c:v>
                </c:pt>
                <c:pt idx="9">
                  <c:v>2012</c:v>
                </c:pt>
                <c:pt idx="10">
                  <c:v>2014</c:v>
                </c:pt>
                <c:pt idx="11">
                  <c:v>2016</c:v>
                </c:pt>
                <c:pt idx="12">
                  <c:v>2018</c:v>
                </c:pt>
                <c:pt idx="13">
                  <c:v>2022</c:v>
                </c:pt>
                <c:pt idx="14">
                  <c:v>2024</c:v>
                </c:pt>
              </c:numCache>
            </c:numRef>
          </c:cat>
          <c:val>
            <c:numRef>
              <c:f>Sheet1!$B$2:$B$16</c:f>
              <c:numCache>
                <c:formatCode>0</c:formatCode>
                <c:ptCount val="15"/>
                <c:pt idx="0">
                  <c:v>875</c:v>
                </c:pt>
                <c:pt idx="1">
                  <c:v>874</c:v>
                </c:pt>
                <c:pt idx="2">
                  <c:v>680</c:v>
                </c:pt>
                <c:pt idx="3">
                  <c:v>880</c:v>
                </c:pt>
                <c:pt idx="4">
                  <c:v>983</c:v>
                </c:pt>
                <c:pt idx="5">
                  <c:v>1057</c:v>
                </c:pt>
                <c:pt idx="6">
                  <c:v>1137</c:v>
                </c:pt>
                <c:pt idx="7">
                  <c:v>1049</c:v>
                </c:pt>
                <c:pt idx="8">
                  <c:v>1075</c:v>
                </c:pt>
                <c:pt idx="9">
                  <c:v>1145</c:v>
                </c:pt>
                <c:pt idx="10">
                  <c:v>1268</c:v>
                </c:pt>
                <c:pt idx="11">
                  <c:v>1549</c:v>
                </c:pt>
                <c:pt idx="12">
                  <c:v>1610</c:v>
                </c:pt>
                <c:pt idx="13">
                  <c:v>1635</c:v>
                </c:pt>
                <c:pt idx="14">
                  <c:v>1910</c:v>
                </c:pt>
              </c:numCache>
            </c:numRef>
          </c:val>
          <c:extLst>
            <c:ext xmlns:c16="http://schemas.microsoft.com/office/drawing/2014/chart" uri="{C3380CC4-5D6E-409C-BE32-E72D297353CC}">
              <c16:uniqueId val="{00000000-8F0E-44F2-B625-AC886F483F99}"/>
            </c:ext>
          </c:extLst>
        </c:ser>
        <c:ser>
          <c:idx val="1"/>
          <c:order val="1"/>
          <c:tx>
            <c:strRef>
              <c:f>Sheet1!$C$1</c:f>
              <c:strCache>
                <c:ptCount val="1"/>
                <c:pt idx="0">
                  <c:v>Non-Members</c:v>
                </c:pt>
              </c:strCache>
            </c:strRef>
          </c:tx>
          <c:invertIfNegative val="0"/>
          <c:dLbls>
            <c:spPr>
              <a:solidFill>
                <a:schemeClr val="bg1"/>
              </a:solidFill>
              <a:ln>
                <a:noFill/>
              </a:ln>
              <a:effectLst/>
            </c:spPr>
            <c:txPr>
              <a:bodyPr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Sheet1!$A$2:$A$16</c:f>
              <c:numCache>
                <c:formatCode>General</c:formatCode>
                <c:ptCount val="15"/>
                <c:pt idx="0">
                  <c:v>1989</c:v>
                </c:pt>
                <c:pt idx="1">
                  <c:v>1992</c:v>
                </c:pt>
                <c:pt idx="2">
                  <c:v>1994</c:v>
                </c:pt>
                <c:pt idx="3">
                  <c:v>1996</c:v>
                </c:pt>
                <c:pt idx="4">
                  <c:v>2001</c:v>
                </c:pt>
                <c:pt idx="5">
                  <c:v>2004</c:v>
                </c:pt>
                <c:pt idx="6">
                  <c:v>2006</c:v>
                </c:pt>
                <c:pt idx="7">
                  <c:v>2008</c:v>
                </c:pt>
                <c:pt idx="8">
                  <c:v>2010</c:v>
                </c:pt>
                <c:pt idx="9">
                  <c:v>2012</c:v>
                </c:pt>
                <c:pt idx="10">
                  <c:v>2014</c:v>
                </c:pt>
                <c:pt idx="11">
                  <c:v>2016</c:v>
                </c:pt>
                <c:pt idx="12">
                  <c:v>2018</c:v>
                </c:pt>
                <c:pt idx="13">
                  <c:v>2022</c:v>
                </c:pt>
                <c:pt idx="14">
                  <c:v>2024</c:v>
                </c:pt>
              </c:numCache>
            </c:numRef>
          </c:cat>
          <c:val>
            <c:numRef>
              <c:f>Sheet1!$C$2:$C$16</c:f>
              <c:numCache>
                <c:formatCode>General</c:formatCode>
                <c:ptCount val="15"/>
                <c:pt idx="13">
                  <c:v>354</c:v>
                </c:pt>
                <c:pt idx="14" formatCode="0">
                  <c:v>456</c:v>
                </c:pt>
              </c:numCache>
            </c:numRef>
          </c:val>
          <c:extLst>
            <c:ext xmlns:c16="http://schemas.microsoft.com/office/drawing/2014/chart" uri="{C3380CC4-5D6E-409C-BE32-E72D297353CC}">
              <c16:uniqueId val="{00000001-6DCE-40E9-8D89-4251A4545423}"/>
            </c:ext>
          </c:extLst>
        </c:ser>
        <c:dLbls>
          <c:showLegendKey val="0"/>
          <c:showVal val="0"/>
          <c:showCatName val="0"/>
          <c:showSerName val="0"/>
          <c:showPercent val="0"/>
          <c:showBubbleSize val="0"/>
        </c:dLbls>
        <c:gapWidth val="50"/>
        <c:overlap val="100"/>
        <c:axId val="164708352"/>
        <c:axId val="164709888"/>
      </c:barChart>
      <c:catAx>
        <c:axId val="164708352"/>
        <c:scaling>
          <c:orientation val="minMax"/>
        </c:scaling>
        <c:delete val="0"/>
        <c:axPos val="b"/>
        <c:numFmt formatCode="General" sourceLinked="0"/>
        <c:majorTickMark val="out"/>
        <c:minorTickMark val="none"/>
        <c:tickLblPos val="nextTo"/>
        <c:txPr>
          <a:bodyPr/>
          <a:lstStyle/>
          <a:p>
            <a:pPr>
              <a:defRPr sz="800" b="1"/>
            </a:pPr>
            <a:endParaRPr lang="en-US"/>
          </a:p>
        </c:txPr>
        <c:crossAx val="164709888"/>
        <c:crosses val="autoZero"/>
        <c:auto val="0"/>
        <c:lblAlgn val="ctr"/>
        <c:lblOffset val="100"/>
        <c:noMultiLvlLbl val="0"/>
      </c:catAx>
      <c:valAx>
        <c:axId val="164709888"/>
        <c:scaling>
          <c:orientation val="minMax"/>
          <c:max val="2500"/>
          <c:min val="0"/>
        </c:scaling>
        <c:delete val="0"/>
        <c:axPos val="l"/>
        <c:numFmt formatCode="0" sourceLinked="1"/>
        <c:majorTickMark val="out"/>
        <c:minorTickMark val="none"/>
        <c:tickLblPos val="nextTo"/>
        <c:txPr>
          <a:bodyPr/>
          <a:lstStyle/>
          <a:p>
            <a:pPr>
              <a:defRPr sz="1200"/>
            </a:pPr>
            <a:endParaRPr lang="en-US"/>
          </a:p>
        </c:txPr>
        <c:crossAx val="164708352"/>
        <c:crosses val="autoZero"/>
        <c:crossBetween val="between"/>
        <c:majorUnit val="250"/>
      </c:valAx>
    </c:plotArea>
    <c:legend>
      <c:legendPos val="b"/>
      <c:layout>
        <c:manualLayout>
          <c:xMode val="edge"/>
          <c:yMode val="edge"/>
          <c:x val="0.32569978986779818"/>
          <c:y val="0.92271960748312798"/>
          <c:w val="0.34281717405544676"/>
          <c:h val="7.7280392516872021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41794574675308E-2"/>
          <c:y val="4.5864501312335951E-2"/>
          <c:w val="0.90111722122240689"/>
          <c:h val="0.76972385426465273"/>
        </c:manualLayout>
      </c:layout>
      <c:lineChart>
        <c:grouping val="standard"/>
        <c:varyColors val="0"/>
        <c:ser>
          <c:idx val="0"/>
          <c:order val="0"/>
          <c:tx>
            <c:strRef>
              <c:f>Sheet1!$B$1</c:f>
              <c:strCache>
                <c:ptCount val="1"/>
                <c:pt idx="0">
                  <c:v>Adult Patients</c:v>
                </c:pt>
              </c:strCache>
            </c:strRef>
          </c:tx>
          <c:spPr>
            <a:ln w="19050"/>
          </c:spPr>
          <c:marker>
            <c:symbol val="diamond"/>
            <c:size val="7"/>
            <c:spPr>
              <a:ln w="19050">
                <a:solidFill>
                  <a:schemeClr val="accent1"/>
                </a:solidFill>
              </a:ln>
            </c:spPr>
          </c:marker>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Sheet1!$A$2:$A$16</c:f>
              <c:numCache>
                <c:formatCode>General</c:formatCode>
                <c:ptCount val="15"/>
                <c:pt idx="0">
                  <c:v>1989</c:v>
                </c:pt>
                <c:pt idx="1">
                  <c:v>1992</c:v>
                </c:pt>
                <c:pt idx="2">
                  <c:v>1994</c:v>
                </c:pt>
                <c:pt idx="3">
                  <c:v>1996</c:v>
                </c:pt>
                <c:pt idx="4">
                  <c:v>2001</c:v>
                </c:pt>
                <c:pt idx="5">
                  <c:v>2004</c:v>
                </c:pt>
                <c:pt idx="6">
                  <c:v>2006</c:v>
                </c:pt>
                <c:pt idx="7">
                  <c:v>2008</c:v>
                </c:pt>
                <c:pt idx="8">
                  <c:v>2010</c:v>
                </c:pt>
                <c:pt idx="9">
                  <c:v>2012</c:v>
                </c:pt>
                <c:pt idx="10">
                  <c:v>2014</c:v>
                </c:pt>
                <c:pt idx="11">
                  <c:v>2016</c:v>
                </c:pt>
                <c:pt idx="12">
                  <c:v>2018</c:v>
                </c:pt>
                <c:pt idx="13">
                  <c:v>2022</c:v>
                </c:pt>
                <c:pt idx="14">
                  <c:v>2024</c:v>
                </c:pt>
              </c:numCache>
            </c:numRef>
          </c:cat>
          <c:val>
            <c:numRef>
              <c:f>Sheet1!$B$2:$B$16</c:f>
              <c:numCache>
                <c:formatCode>0%</c:formatCode>
                <c:ptCount val="15"/>
                <c:pt idx="0">
                  <c:v>0.25</c:v>
                </c:pt>
                <c:pt idx="1">
                  <c:v>0.23</c:v>
                </c:pt>
                <c:pt idx="2">
                  <c:v>0.17</c:v>
                </c:pt>
                <c:pt idx="3">
                  <c:v>0.2</c:v>
                </c:pt>
                <c:pt idx="4">
                  <c:v>0.19</c:v>
                </c:pt>
                <c:pt idx="5">
                  <c:v>0.19</c:v>
                </c:pt>
                <c:pt idx="6">
                  <c:v>0.22</c:v>
                </c:pt>
                <c:pt idx="7">
                  <c:v>0.22</c:v>
                </c:pt>
                <c:pt idx="8">
                  <c:v>0.22</c:v>
                </c:pt>
                <c:pt idx="9">
                  <c:v>0.21</c:v>
                </c:pt>
                <c:pt idx="10">
                  <c:v>0.28000000000000003</c:v>
                </c:pt>
                <c:pt idx="11">
                  <c:v>0.28000000000000003</c:v>
                </c:pt>
                <c:pt idx="12">
                  <c:v>0.32900000000000001</c:v>
                </c:pt>
                <c:pt idx="13">
                  <c:v>0.32</c:v>
                </c:pt>
                <c:pt idx="14">
                  <c:v>0.3</c:v>
                </c:pt>
              </c:numCache>
            </c:numRef>
          </c:val>
          <c:smooth val="0"/>
          <c:extLst>
            <c:ext xmlns:c16="http://schemas.microsoft.com/office/drawing/2014/chart" uri="{C3380CC4-5D6E-409C-BE32-E72D297353CC}">
              <c16:uniqueId val="{00000000-8F0E-44F2-B625-AC886F483F99}"/>
            </c:ext>
          </c:extLst>
        </c:ser>
        <c:ser>
          <c:idx val="1"/>
          <c:order val="1"/>
          <c:tx>
            <c:strRef>
              <c:f>Sheet1!$C$1</c:f>
              <c:strCache>
                <c:ptCount val="1"/>
                <c:pt idx="0">
                  <c:v>Male Patients</c:v>
                </c:pt>
              </c:strCache>
            </c:strRef>
          </c:tx>
          <c:marker>
            <c:symbol val="diamond"/>
            <c:size val="7"/>
            <c:spPr>
              <a:ln w="19050"/>
            </c:spPr>
          </c:marker>
          <c:dLbls>
            <c:dLbl>
              <c:idx val="4"/>
              <c:layout>
                <c:manualLayout>
                  <c:x val="-3.3631099887228247E-2"/>
                  <c:y val="-4.7020370013765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10-4378-B77F-C5917EF142CE}"/>
                </c:ext>
              </c:extLst>
            </c:dLbl>
            <c:dLbl>
              <c:idx val="7"/>
              <c:layout>
                <c:manualLayout>
                  <c:x val="-2.333172760442636E-2"/>
                  <c:y val="-4.7020370013765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10-4378-B77F-C5917EF142CE}"/>
                </c:ext>
              </c:extLst>
            </c:dLbl>
            <c:dLbl>
              <c:idx val="8"/>
              <c:layout>
                <c:manualLayout>
                  <c:x val="-3.0688422092142068E-2"/>
                  <c:y val="-4.9952735804925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10-4378-B77F-C5917EF142CE}"/>
                </c:ext>
              </c:extLst>
            </c:dLbl>
            <c:dLbl>
              <c:idx val="12"/>
              <c:numFmt formatCode="0%" sourceLinked="0"/>
              <c:spPr>
                <a:noFill/>
                <a:ln>
                  <a:noFill/>
                </a:ln>
                <a:effectLst/>
              </c:spPr>
              <c:txPr>
                <a:bodyPr wrap="square" lIns="38100" tIns="19050" rIns="38100" bIns="19050" anchor="ctr">
                  <a:spAutoFit/>
                </a:bodyPr>
                <a:lstStyle/>
                <a:p>
                  <a:pPr>
                    <a:defRPr sz="1000" b="1"/>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6BB-4133-8E8B-51EF02DCBF07}"/>
                </c:ext>
              </c:extLst>
            </c:dLbl>
            <c:spPr>
              <a:noFill/>
              <a:ln>
                <a:noFill/>
              </a:ln>
              <a:effectLst/>
            </c:spPr>
            <c:txPr>
              <a:bodyPr wrap="square" lIns="38100" tIns="19050" rIns="38100" bIns="19050" anchor="ctr">
                <a:spAutoFit/>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1989</c:v>
                </c:pt>
                <c:pt idx="1">
                  <c:v>1992</c:v>
                </c:pt>
                <c:pt idx="2">
                  <c:v>1994</c:v>
                </c:pt>
                <c:pt idx="3">
                  <c:v>1996</c:v>
                </c:pt>
                <c:pt idx="4">
                  <c:v>2001</c:v>
                </c:pt>
                <c:pt idx="5">
                  <c:v>2004</c:v>
                </c:pt>
                <c:pt idx="6">
                  <c:v>2006</c:v>
                </c:pt>
                <c:pt idx="7">
                  <c:v>2008</c:v>
                </c:pt>
                <c:pt idx="8">
                  <c:v>2010</c:v>
                </c:pt>
                <c:pt idx="9">
                  <c:v>2012</c:v>
                </c:pt>
                <c:pt idx="10">
                  <c:v>2014</c:v>
                </c:pt>
                <c:pt idx="11">
                  <c:v>2016</c:v>
                </c:pt>
                <c:pt idx="12">
                  <c:v>2018</c:v>
                </c:pt>
                <c:pt idx="13">
                  <c:v>2022</c:v>
                </c:pt>
                <c:pt idx="14">
                  <c:v>2024</c:v>
                </c:pt>
              </c:numCache>
            </c:numRef>
          </c:cat>
          <c:val>
            <c:numRef>
              <c:f>Sheet1!$C$2:$C$16</c:f>
              <c:numCache>
                <c:formatCode>0%</c:formatCode>
                <c:ptCount val="15"/>
                <c:pt idx="0">
                  <c:v>0.3</c:v>
                </c:pt>
                <c:pt idx="1">
                  <c:v>0.3</c:v>
                </c:pt>
                <c:pt idx="2">
                  <c:v>0.3</c:v>
                </c:pt>
                <c:pt idx="3">
                  <c:v>0.3</c:v>
                </c:pt>
                <c:pt idx="4">
                  <c:v>0.32</c:v>
                </c:pt>
                <c:pt idx="5">
                  <c:v>0.42</c:v>
                </c:pt>
                <c:pt idx="6">
                  <c:v>0.44</c:v>
                </c:pt>
                <c:pt idx="7">
                  <c:v>0.31</c:v>
                </c:pt>
                <c:pt idx="8">
                  <c:v>0.34</c:v>
                </c:pt>
                <c:pt idx="9">
                  <c:v>0.44</c:v>
                </c:pt>
                <c:pt idx="10">
                  <c:v>0.44</c:v>
                </c:pt>
                <c:pt idx="11">
                  <c:v>0.43</c:v>
                </c:pt>
                <c:pt idx="12">
                  <c:v>0.47399999999999998</c:v>
                </c:pt>
                <c:pt idx="13">
                  <c:v>0.46</c:v>
                </c:pt>
                <c:pt idx="14">
                  <c:v>0.47</c:v>
                </c:pt>
              </c:numCache>
            </c:numRef>
          </c:val>
          <c:smooth val="0"/>
          <c:extLst>
            <c:ext xmlns:c16="http://schemas.microsoft.com/office/drawing/2014/chart" uri="{C3380CC4-5D6E-409C-BE32-E72D297353CC}">
              <c16:uniqueId val="{00000000-FD9C-4003-BA01-F9111C487B24}"/>
            </c:ext>
          </c:extLst>
        </c:ser>
        <c:dLbls>
          <c:showLegendKey val="0"/>
          <c:showVal val="0"/>
          <c:showCatName val="0"/>
          <c:showSerName val="0"/>
          <c:showPercent val="0"/>
          <c:showBubbleSize val="0"/>
        </c:dLbls>
        <c:marker val="1"/>
        <c:smooth val="0"/>
        <c:axId val="164763904"/>
        <c:axId val="164777984"/>
      </c:lineChart>
      <c:catAx>
        <c:axId val="164763904"/>
        <c:scaling>
          <c:orientation val="minMax"/>
        </c:scaling>
        <c:delete val="0"/>
        <c:axPos val="b"/>
        <c:numFmt formatCode="General" sourceLinked="0"/>
        <c:majorTickMark val="out"/>
        <c:minorTickMark val="none"/>
        <c:tickLblPos val="nextTo"/>
        <c:txPr>
          <a:bodyPr/>
          <a:lstStyle/>
          <a:p>
            <a:pPr>
              <a:defRPr sz="1000" b="1"/>
            </a:pPr>
            <a:endParaRPr lang="en-US"/>
          </a:p>
        </c:txPr>
        <c:crossAx val="164777984"/>
        <c:crosses val="autoZero"/>
        <c:auto val="0"/>
        <c:lblAlgn val="ctr"/>
        <c:lblOffset val="100"/>
        <c:noMultiLvlLbl val="0"/>
      </c:catAx>
      <c:valAx>
        <c:axId val="164777984"/>
        <c:scaling>
          <c:orientation val="minMax"/>
          <c:max val="0.60000000000000009"/>
          <c:min val="0"/>
        </c:scaling>
        <c:delete val="0"/>
        <c:axPos val="l"/>
        <c:numFmt formatCode="0%" sourceLinked="1"/>
        <c:majorTickMark val="out"/>
        <c:minorTickMark val="none"/>
        <c:tickLblPos val="nextTo"/>
        <c:txPr>
          <a:bodyPr/>
          <a:lstStyle/>
          <a:p>
            <a:pPr>
              <a:defRPr sz="1200"/>
            </a:pPr>
            <a:endParaRPr lang="en-US"/>
          </a:p>
        </c:txPr>
        <c:crossAx val="164763904"/>
        <c:crosses val="autoZero"/>
        <c:crossBetween val="between"/>
        <c:majorUnit val="0.1"/>
        <c:minorUnit val="0.1"/>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10132179423517E-2"/>
          <c:y val="5.181688226471691E-2"/>
          <c:w val="0.91935305384124288"/>
          <c:h val="0.8259837000400212"/>
        </c:manualLayout>
      </c:layout>
      <c:lineChart>
        <c:grouping val="standard"/>
        <c:varyColors val="0"/>
        <c:ser>
          <c:idx val="0"/>
          <c:order val="0"/>
          <c:tx>
            <c:strRef>
              <c:f>Sheet1!$B$1</c:f>
              <c:strCache>
                <c:ptCount val="1"/>
                <c:pt idx="0">
                  <c:v>Exams</c:v>
                </c:pt>
              </c:strCache>
            </c:strRef>
          </c:tx>
          <c:spPr>
            <a:ln>
              <a:solidFill>
                <a:schemeClr val="accent2"/>
              </a:solidFill>
            </a:ln>
          </c:spPr>
          <c:marker>
            <c:symbol val="diamond"/>
            <c:size val="5"/>
            <c:spPr>
              <a:solidFill>
                <a:schemeClr val="accent2"/>
              </a:solidFill>
              <a:ln w="25400">
                <a:solidFill>
                  <a:schemeClr val="accent2"/>
                </a:solidFill>
              </a:ln>
            </c:spPr>
          </c:marker>
          <c:dLbls>
            <c:dLbl>
              <c:idx val="4"/>
              <c:layout>
                <c:manualLayout>
                  <c:x val="-2.5668227282400567E-2"/>
                  <c:y val="-3.997773715785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2B-4B46-90F7-2C579E3970A5}"/>
                </c:ext>
              </c:extLst>
            </c:dLbl>
            <c:spPr>
              <a:noFill/>
              <a:ln>
                <a:noFill/>
              </a:ln>
              <a:effectLst/>
            </c:spPr>
            <c:txPr>
              <a:bodyPr anchorCtr="0"/>
              <a:lstStyle/>
              <a:p>
                <a:pPr algn="ctr">
                  <a:defRPr lang="en-US" sz="9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1986</c:v>
                </c:pt>
                <c:pt idx="1">
                  <c:v>1989</c:v>
                </c:pt>
                <c:pt idx="2">
                  <c:v>1992</c:v>
                </c:pt>
                <c:pt idx="3">
                  <c:v>1994</c:v>
                </c:pt>
                <c:pt idx="4">
                  <c:v>1996</c:v>
                </c:pt>
                <c:pt idx="5">
                  <c:v>2001</c:v>
                </c:pt>
                <c:pt idx="6">
                  <c:v>2004</c:v>
                </c:pt>
                <c:pt idx="7">
                  <c:v>2006</c:v>
                </c:pt>
                <c:pt idx="8">
                  <c:v>2008</c:v>
                </c:pt>
                <c:pt idx="9">
                  <c:v>2010</c:v>
                </c:pt>
                <c:pt idx="10">
                  <c:v>2012</c:v>
                </c:pt>
                <c:pt idx="11">
                  <c:v>2014</c:v>
                </c:pt>
                <c:pt idx="12">
                  <c:v>2016</c:v>
                </c:pt>
                <c:pt idx="13">
                  <c:v>2018</c:v>
                </c:pt>
                <c:pt idx="14">
                  <c:v>2022</c:v>
                </c:pt>
                <c:pt idx="15">
                  <c:v>2024</c:v>
                </c:pt>
              </c:numCache>
            </c:numRef>
          </c:cat>
          <c:val>
            <c:numRef>
              <c:f>Sheet1!$B$2:$B$17</c:f>
              <c:numCache>
                <c:formatCode>0</c:formatCode>
                <c:ptCount val="16"/>
                <c:pt idx="0">
                  <c:v>239</c:v>
                </c:pt>
                <c:pt idx="1">
                  <c:v>261</c:v>
                </c:pt>
                <c:pt idx="2">
                  <c:v>275</c:v>
                </c:pt>
                <c:pt idx="3">
                  <c:v>294</c:v>
                </c:pt>
                <c:pt idx="4">
                  <c:v>296</c:v>
                </c:pt>
                <c:pt idx="5">
                  <c:v>392</c:v>
                </c:pt>
                <c:pt idx="6">
                  <c:v>404</c:v>
                </c:pt>
                <c:pt idx="7">
                  <c:v>367</c:v>
                </c:pt>
                <c:pt idx="8">
                  <c:v>375</c:v>
                </c:pt>
                <c:pt idx="9">
                  <c:v>359</c:v>
                </c:pt>
                <c:pt idx="10">
                  <c:v>384</c:v>
                </c:pt>
                <c:pt idx="11">
                  <c:v>396</c:v>
                </c:pt>
                <c:pt idx="12">
                  <c:v>431</c:v>
                </c:pt>
                <c:pt idx="13">
                  <c:v>463</c:v>
                </c:pt>
                <c:pt idx="14">
                  <c:v>450</c:v>
                </c:pt>
                <c:pt idx="15">
                  <c:v>488</c:v>
                </c:pt>
              </c:numCache>
            </c:numRef>
          </c:val>
          <c:smooth val="0"/>
          <c:extLst>
            <c:ext xmlns:c16="http://schemas.microsoft.com/office/drawing/2014/chart" uri="{C3380CC4-5D6E-409C-BE32-E72D297353CC}">
              <c16:uniqueId val="{00000000-8F0E-44F2-B625-AC886F483F99}"/>
            </c:ext>
          </c:extLst>
        </c:ser>
        <c:ser>
          <c:idx val="1"/>
          <c:order val="1"/>
          <c:tx>
            <c:strRef>
              <c:f>Sheet1!$C$1</c:f>
              <c:strCache>
                <c:ptCount val="1"/>
                <c:pt idx="0">
                  <c:v>Starts</c:v>
                </c:pt>
              </c:strCache>
            </c:strRef>
          </c:tx>
          <c:spPr>
            <a:ln>
              <a:solidFill>
                <a:schemeClr val="accent1"/>
              </a:solidFill>
            </a:ln>
          </c:spPr>
          <c:marker>
            <c:symbol val="diamond"/>
            <c:size val="7"/>
            <c:spPr>
              <a:solidFill>
                <a:schemeClr val="accent1"/>
              </a:solidFill>
              <a:ln w="6350">
                <a:solidFill>
                  <a:schemeClr val="accent1"/>
                </a:solidFill>
                <a:round/>
              </a:ln>
            </c:spPr>
          </c:marker>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1986</c:v>
                </c:pt>
                <c:pt idx="1">
                  <c:v>1989</c:v>
                </c:pt>
                <c:pt idx="2">
                  <c:v>1992</c:v>
                </c:pt>
                <c:pt idx="3">
                  <c:v>1994</c:v>
                </c:pt>
                <c:pt idx="4">
                  <c:v>1996</c:v>
                </c:pt>
                <c:pt idx="5">
                  <c:v>2001</c:v>
                </c:pt>
                <c:pt idx="6">
                  <c:v>2004</c:v>
                </c:pt>
                <c:pt idx="7">
                  <c:v>2006</c:v>
                </c:pt>
                <c:pt idx="8">
                  <c:v>2008</c:v>
                </c:pt>
                <c:pt idx="9">
                  <c:v>2010</c:v>
                </c:pt>
                <c:pt idx="10">
                  <c:v>2012</c:v>
                </c:pt>
                <c:pt idx="11">
                  <c:v>2014</c:v>
                </c:pt>
                <c:pt idx="12">
                  <c:v>2016</c:v>
                </c:pt>
                <c:pt idx="13">
                  <c:v>2018</c:v>
                </c:pt>
                <c:pt idx="14">
                  <c:v>2022</c:v>
                </c:pt>
                <c:pt idx="15">
                  <c:v>2024</c:v>
                </c:pt>
              </c:numCache>
            </c:numRef>
          </c:cat>
          <c:val>
            <c:numRef>
              <c:f>Sheet1!$C$2:$C$17</c:f>
              <c:numCache>
                <c:formatCode>General</c:formatCode>
                <c:ptCount val="16"/>
                <c:pt idx="0">
                  <c:v>154</c:v>
                </c:pt>
                <c:pt idx="1">
                  <c:v>164</c:v>
                </c:pt>
                <c:pt idx="2">
                  <c:v>174</c:v>
                </c:pt>
                <c:pt idx="3">
                  <c:v>174</c:v>
                </c:pt>
                <c:pt idx="4">
                  <c:v>191</c:v>
                </c:pt>
                <c:pt idx="5">
                  <c:v>200</c:v>
                </c:pt>
                <c:pt idx="6">
                  <c:v>262</c:v>
                </c:pt>
                <c:pt idx="7">
                  <c:v>242</c:v>
                </c:pt>
                <c:pt idx="8">
                  <c:v>228</c:v>
                </c:pt>
                <c:pt idx="9">
                  <c:v>237</c:v>
                </c:pt>
                <c:pt idx="10">
                  <c:v>250</c:v>
                </c:pt>
                <c:pt idx="11">
                  <c:v>248</c:v>
                </c:pt>
                <c:pt idx="12">
                  <c:v>276</c:v>
                </c:pt>
                <c:pt idx="13">
                  <c:v>299</c:v>
                </c:pt>
                <c:pt idx="14">
                  <c:v>298</c:v>
                </c:pt>
                <c:pt idx="15">
                  <c:v>312</c:v>
                </c:pt>
              </c:numCache>
            </c:numRef>
          </c:val>
          <c:smooth val="0"/>
          <c:extLst>
            <c:ext xmlns:c16="http://schemas.microsoft.com/office/drawing/2014/chart" uri="{C3380CC4-5D6E-409C-BE32-E72D297353CC}">
              <c16:uniqueId val="{00000000-4DDA-4EE8-9123-3280D156FCBC}"/>
            </c:ext>
          </c:extLst>
        </c:ser>
        <c:dLbls>
          <c:showLegendKey val="0"/>
          <c:showVal val="0"/>
          <c:showCatName val="0"/>
          <c:showSerName val="0"/>
          <c:showPercent val="0"/>
          <c:showBubbleSize val="0"/>
        </c:dLbls>
        <c:marker val="1"/>
        <c:smooth val="0"/>
        <c:axId val="166455552"/>
        <c:axId val="166334464"/>
      </c:lineChart>
      <c:catAx>
        <c:axId val="166455552"/>
        <c:scaling>
          <c:orientation val="minMax"/>
        </c:scaling>
        <c:delete val="0"/>
        <c:axPos val="b"/>
        <c:numFmt formatCode="General" sourceLinked="0"/>
        <c:majorTickMark val="out"/>
        <c:minorTickMark val="none"/>
        <c:tickLblPos val="nextTo"/>
        <c:txPr>
          <a:bodyPr/>
          <a:lstStyle/>
          <a:p>
            <a:pPr>
              <a:defRPr sz="800" b="1"/>
            </a:pPr>
            <a:endParaRPr lang="en-US"/>
          </a:p>
        </c:txPr>
        <c:crossAx val="166334464"/>
        <c:crosses val="autoZero"/>
        <c:auto val="0"/>
        <c:lblAlgn val="ctr"/>
        <c:lblOffset val="100"/>
        <c:noMultiLvlLbl val="0"/>
      </c:catAx>
      <c:valAx>
        <c:axId val="166334464"/>
        <c:scaling>
          <c:orientation val="minMax"/>
          <c:max val="500"/>
        </c:scaling>
        <c:delete val="0"/>
        <c:axPos val="l"/>
        <c:numFmt formatCode="0" sourceLinked="1"/>
        <c:majorTickMark val="out"/>
        <c:minorTickMark val="none"/>
        <c:tickLblPos val="nextTo"/>
        <c:txPr>
          <a:bodyPr/>
          <a:lstStyle/>
          <a:p>
            <a:pPr>
              <a:defRPr sz="1200"/>
            </a:pPr>
            <a:endParaRPr lang="en-US"/>
          </a:p>
        </c:txPr>
        <c:crossAx val="166455552"/>
        <c:crosses val="autoZero"/>
        <c:crossBetween val="between"/>
        <c:majorUnit val="50"/>
      </c:valAx>
    </c:plotArea>
    <c:legend>
      <c:legendPos val="b"/>
      <c:layout>
        <c:manualLayout>
          <c:xMode val="edge"/>
          <c:yMode val="edge"/>
          <c:x val="0.39998782246813747"/>
          <c:y val="0.93360368842693575"/>
          <c:w val="0.19401823082925446"/>
          <c:h val="5.6239257317747433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53482138473"/>
          <c:y val="7.6047837770278709E-2"/>
          <c:w val="0.81369406167979008"/>
          <c:h val="0.634980720002592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6-4622-4232-B5DF-F60270632AF2}"/>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5-4622-4232-B5DF-F60270632AF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4622-4232-B5DF-F60270632AF2}"/>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4622-4232-B5DF-F60270632AF2}"/>
              </c:ext>
            </c:extLst>
          </c:dPt>
          <c:dPt>
            <c:idx val="5"/>
            <c:invertIfNegative val="0"/>
            <c:bubble3D val="0"/>
            <c:spPr>
              <a:solidFill>
                <a:schemeClr val="accent3">
                  <a:lumMod val="60000"/>
                  <a:lumOff val="40000"/>
                </a:schemeClr>
              </a:solidFill>
              <a:ln>
                <a:solidFill>
                  <a:schemeClr val="accent3">
                    <a:lumMod val="60000"/>
                    <a:lumOff val="40000"/>
                  </a:schemeClr>
                </a:solidFill>
              </a:ln>
              <a:effectLst/>
            </c:spPr>
            <c:extLst>
              <c:ext xmlns:c16="http://schemas.microsoft.com/office/drawing/2014/chart" uri="{C3380CC4-5D6E-409C-BE32-E72D297353CC}">
                <c16:uniqueId val="{00000008-FD4F-49D5-AD94-E1FD257C352E}"/>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A-94C8-4DCE-9948-EA5D9522F0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2010</c:v>
                </c:pt>
                <c:pt idx="1">
                  <c:v>2012</c:v>
                </c:pt>
                <c:pt idx="2">
                  <c:v>2014</c:v>
                </c:pt>
                <c:pt idx="3">
                  <c:v>2016</c:v>
                </c:pt>
                <c:pt idx="4">
                  <c:v>2018</c:v>
                </c:pt>
                <c:pt idx="5">
                  <c:v>2022</c:v>
                </c:pt>
                <c:pt idx="6">
                  <c:v>2024</c:v>
                </c:pt>
              </c:numCache>
            </c:numRef>
          </c:cat>
          <c:val>
            <c:numRef>
              <c:f>Sheet1!$B$3:$B$9</c:f>
              <c:numCache>
                <c:formatCode>General</c:formatCode>
                <c:ptCount val="7"/>
                <c:pt idx="0">
                  <c:v>50</c:v>
                </c:pt>
                <c:pt idx="1">
                  <c:v>49</c:v>
                </c:pt>
                <c:pt idx="2">
                  <c:v>47</c:v>
                </c:pt>
                <c:pt idx="3">
                  <c:v>49</c:v>
                </c:pt>
                <c:pt idx="4">
                  <c:v>50</c:v>
                </c:pt>
                <c:pt idx="5">
                  <c:v>53</c:v>
                </c:pt>
                <c:pt idx="6">
                  <c:v>52</c:v>
                </c:pt>
              </c:numCache>
            </c:numRef>
          </c:val>
          <c:extLst>
            <c:ext xmlns:c16="http://schemas.microsoft.com/office/drawing/2014/chart" uri="{C3380CC4-5D6E-409C-BE32-E72D297353CC}">
              <c16:uniqueId val="{00000000-4622-4232-B5DF-F60270632AF2}"/>
            </c:ext>
          </c:extLst>
        </c:ser>
        <c:dLbls>
          <c:showLegendKey val="0"/>
          <c:showVal val="0"/>
          <c:showCatName val="0"/>
          <c:showSerName val="0"/>
          <c:showPercent val="0"/>
          <c:showBubbleSize val="0"/>
        </c:dLbls>
        <c:gapWidth val="182"/>
        <c:axId val="165713024"/>
        <c:axId val="165714560"/>
      </c:barChart>
      <c:catAx>
        <c:axId val="165713024"/>
        <c:scaling>
          <c:orientation val="minMax"/>
        </c:scaling>
        <c:delete val="1"/>
        <c:axPos val="l"/>
        <c:numFmt formatCode="General" sourceLinked="1"/>
        <c:majorTickMark val="none"/>
        <c:minorTickMark val="none"/>
        <c:tickLblPos val="nextTo"/>
        <c:crossAx val="165714560"/>
        <c:crosses val="autoZero"/>
        <c:auto val="1"/>
        <c:lblAlgn val="ctr"/>
        <c:lblOffset val="100"/>
        <c:noMultiLvlLbl val="0"/>
      </c:catAx>
      <c:valAx>
        <c:axId val="165714560"/>
        <c:scaling>
          <c:orientation val="minMax"/>
          <c:max val="55"/>
          <c:min val="30"/>
        </c:scaling>
        <c:delete val="1"/>
        <c:axPos val="b"/>
        <c:numFmt formatCode="General" sourceLinked="1"/>
        <c:majorTickMark val="out"/>
        <c:minorTickMark val="none"/>
        <c:tickLblPos val="nextTo"/>
        <c:crossAx val="165713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0.68717</cdr:x>
      <cdr:y>0.53571</cdr:y>
    </cdr:from>
    <cdr:to>
      <cdr:x>0.88536</cdr:x>
      <cdr:y>0.73214</cdr:y>
    </cdr:to>
    <cdr:sp macro="" textlink="">
      <cdr:nvSpPr>
        <cdr:cNvPr id="3" name="TextBox 2">
          <a:extLst xmlns:a="http://schemas.openxmlformats.org/drawingml/2006/main">
            <a:ext uri="{FF2B5EF4-FFF2-40B4-BE49-F238E27FC236}">
              <a16:creationId xmlns:a16="http://schemas.microsoft.com/office/drawing/2014/main" id="{0C890275-BD56-4B52-8BE0-20D6F0EDEC3C}"/>
            </a:ext>
          </a:extLst>
        </cdr:cNvPr>
        <cdr:cNvSpPr txBox="1"/>
      </cdr:nvSpPr>
      <cdr:spPr>
        <a:xfrm xmlns:a="http://schemas.openxmlformats.org/drawingml/2006/main">
          <a:off x="5812194" y="2286000"/>
          <a:ext cx="1676400" cy="8382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200" b="1" dirty="0">
              <a:solidFill>
                <a:schemeClr val="bg1"/>
              </a:solidFill>
            </a:rPr>
            <a:t>These totals reflect a </a:t>
          </a:r>
          <a:r>
            <a:rPr lang="en-US" sz="1200" b="1" u="sng" dirty="0">
              <a:solidFill>
                <a:schemeClr val="bg1"/>
              </a:solidFill>
            </a:rPr>
            <a:t>conversion rate of 64%</a:t>
          </a:r>
          <a:r>
            <a:rPr lang="en-US" sz="1200" b="1" dirty="0">
              <a:solidFill>
                <a:schemeClr val="bg1"/>
              </a:solidFill>
            </a:rPr>
            <a:t> in 2018.</a:t>
          </a:r>
        </a:p>
        <a:p xmlns:a="http://schemas.openxmlformats.org/drawingml/2006/main">
          <a:pPr algn="ctr"/>
          <a:r>
            <a:rPr lang="en-US" sz="900" b="1" dirty="0">
              <a:solidFill>
                <a:schemeClr val="bg1"/>
              </a:solidFill>
            </a:rPr>
            <a:t>(2016:  64%)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hdr" sz="quarter"/>
          </p:nvPr>
        </p:nvSpPr>
        <p:spPr bwMode="auto">
          <a:xfrm>
            <a:off x="1" y="0"/>
            <a:ext cx="3038475" cy="465138"/>
          </a:xfrm>
          <a:prstGeom prst="rect">
            <a:avLst/>
          </a:prstGeom>
          <a:noFill/>
          <a:ln w="9525">
            <a:noFill/>
            <a:miter lim="800000"/>
            <a:headEnd/>
            <a:tailEnd/>
          </a:ln>
        </p:spPr>
        <p:txBody>
          <a:bodyPr vert="horz" wrap="square" lIns="91399" tIns="45699" rIns="91399" bIns="45699" numCol="1" anchor="t" anchorCtr="0" compatLnSpc="1">
            <a:prstTxWarp prst="textNoShape">
              <a:avLst/>
            </a:prstTxWarp>
          </a:bodyPr>
          <a:lstStyle>
            <a:lvl1pPr>
              <a:spcBef>
                <a:spcPct val="0"/>
              </a:spcBef>
              <a:buFontTx/>
              <a:buNone/>
              <a:defRPr sz="1200" b="0">
                <a:latin typeface="Arial" charset="0"/>
              </a:defRPr>
            </a:lvl1pPr>
          </a:lstStyle>
          <a:p>
            <a:pPr>
              <a:defRPr/>
            </a:pPr>
            <a:endParaRPr lang="en-US" dirty="0"/>
          </a:p>
        </p:txBody>
      </p:sp>
      <p:sp>
        <p:nvSpPr>
          <p:cNvPr id="327683" name="Rectangle 3"/>
          <p:cNvSpPr>
            <a:spLocks noGrp="1" noChangeArrowheads="1"/>
          </p:cNvSpPr>
          <p:nvPr>
            <p:ph type="dt" sz="quarter" idx="1"/>
          </p:nvPr>
        </p:nvSpPr>
        <p:spPr bwMode="auto">
          <a:xfrm>
            <a:off x="3970340" y="0"/>
            <a:ext cx="3038475" cy="465138"/>
          </a:xfrm>
          <a:prstGeom prst="rect">
            <a:avLst/>
          </a:prstGeom>
          <a:noFill/>
          <a:ln w="9525">
            <a:noFill/>
            <a:miter lim="800000"/>
            <a:headEnd/>
            <a:tailEnd/>
          </a:ln>
        </p:spPr>
        <p:txBody>
          <a:bodyPr vert="horz" wrap="square" lIns="91399" tIns="45699" rIns="91399" bIns="45699" numCol="1" anchor="t" anchorCtr="0" compatLnSpc="1">
            <a:prstTxWarp prst="textNoShape">
              <a:avLst/>
            </a:prstTxWarp>
          </a:bodyPr>
          <a:lstStyle>
            <a:lvl1pPr algn="r">
              <a:spcBef>
                <a:spcPct val="0"/>
              </a:spcBef>
              <a:buFontTx/>
              <a:buNone/>
              <a:defRPr sz="1200" b="0">
                <a:latin typeface="Arial" charset="0"/>
              </a:defRPr>
            </a:lvl1pPr>
          </a:lstStyle>
          <a:p>
            <a:pPr>
              <a:defRPr/>
            </a:pPr>
            <a:endParaRPr lang="en-US" dirty="0"/>
          </a:p>
        </p:txBody>
      </p:sp>
      <p:sp>
        <p:nvSpPr>
          <p:cNvPr id="32768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p:spPr>
        <p:txBody>
          <a:bodyPr vert="horz" wrap="square" lIns="91399" tIns="45699" rIns="91399" bIns="45699" numCol="1" anchor="b" anchorCtr="0" compatLnSpc="1">
            <a:prstTxWarp prst="textNoShape">
              <a:avLst/>
            </a:prstTxWarp>
          </a:bodyPr>
          <a:lstStyle>
            <a:lvl1pPr>
              <a:spcBef>
                <a:spcPct val="0"/>
              </a:spcBef>
              <a:buFontTx/>
              <a:buNone/>
              <a:defRPr sz="1200" b="0">
                <a:latin typeface="Arial" charset="0"/>
              </a:defRPr>
            </a:lvl1pPr>
          </a:lstStyle>
          <a:p>
            <a:pPr>
              <a:defRPr/>
            </a:pPr>
            <a:endParaRPr lang="en-US" dirty="0"/>
          </a:p>
        </p:txBody>
      </p:sp>
      <p:sp>
        <p:nvSpPr>
          <p:cNvPr id="327685" name="Rectangle 5"/>
          <p:cNvSpPr>
            <a:spLocks noGrp="1" noChangeArrowheads="1"/>
          </p:cNvSpPr>
          <p:nvPr>
            <p:ph type="sldNum" sz="quarter" idx="3"/>
          </p:nvPr>
        </p:nvSpPr>
        <p:spPr bwMode="auto">
          <a:xfrm>
            <a:off x="3970340" y="8829675"/>
            <a:ext cx="3038475" cy="465138"/>
          </a:xfrm>
          <a:prstGeom prst="rect">
            <a:avLst/>
          </a:prstGeom>
          <a:noFill/>
          <a:ln w="9525">
            <a:noFill/>
            <a:miter lim="800000"/>
            <a:headEnd/>
            <a:tailEnd/>
          </a:ln>
        </p:spPr>
        <p:txBody>
          <a:bodyPr vert="horz" wrap="square" lIns="91399" tIns="45699" rIns="91399" bIns="45699" numCol="1" anchor="b" anchorCtr="0" compatLnSpc="1">
            <a:prstTxWarp prst="textNoShape">
              <a:avLst/>
            </a:prstTxWarp>
          </a:bodyPr>
          <a:lstStyle>
            <a:lvl1pPr algn="r">
              <a:spcBef>
                <a:spcPct val="0"/>
              </a:spcBef>
              <a:buFontTx/>
              <a:buNone/>
              <a:defRPr sz="1200" b="0">
                <a:latin typeface="Arial" charset="0"/>
              </a:defRPr>
            </a:lvl1pPr>
          </a:lstStyle>
          <a:p>
            <a:pPr>
              <a:defRPr/>
            </a:pPr>
            <a:fld id="{2D68F0E2-6B2D-42B4-AF2C-3B1CFF4EBBE2}" type="slidenum">
              <a:rPr lang="en-US"/>
              <a:pPr>
                <a:defRPr/>
              </a:pPr>
              <a:t>‹#›</a:t>
            </a:fld>
            <a:endParaRPr lang="en-US" dirty="0"/>
          </a:p>
        </p:txBody>
      </p:sp>
    </p:spTree>
    <p:extLst>
      <p:ext uri="{BB962C8B-B14F-4D97-AF65-F5344CB8AC3E}">
        <p14:creationId xmlns:p14="http://schemas.microsoft.com/office/powerpoint/2010/main" val="1404022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5138"/>
          </a:xfrm>
          <a:prstGeom prst="rect">
            <a:avLst/>
          </a:prstGeom>
          <a:noFill/>
          <a:ln w="9525">
            <a:noFill/>
            <a:miter lim="800000"/>
            <a:headEnd/>
            <a:tailEnd/>
          </a:ln>
        </p:spPr>
        <p:txBody>
          <a:bodyPr vert="horz" wrap="square" lIns="93136" tIns="46568" rIns="93136" bIns="46568" numCol="1" anchor="t" anchorCtr="0" compatLnSpc="1">
            <a:prstTxWarp prst="textNoShape">
              <a:avLst/>
            </a:prstTxWarp>
          </a:bodyPr>
          <a:lstStyle>
            <a:lvl1pPr defTabSz="931571">
              <a:spcBef>
                <a:spcPct val="0"/>
              </a:spcBef>
              <a:buFontTx/>
              <a:buNone/>
              <a:defRPr sz="1200" b="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970340" y="0"/>
            <a:ext cx="3038475" cy="465138"/>
          </a:xfrm>
          <a:prstGeom prst="rect">
            <a:avLst/>
          </a:prstGeom>
          <a:noFill/>
          <a:ln w="9525">
            <a:noFill/>
            <a:miter lim="800000"/>
            <a:headEnd/>
            <a:tailEnd/>
          </a:ln>
        </p:spPr>
        <p:txBody>
          <a:bodyPr vert="horz" wrap="square" lIns="93136" tIns="46568" rIns="93136" bIns="46568" numCol="1" anchor="t" anchorCtr="0" compatLnSpc="1">
            <a:prstTxWarp prst="textNoShape">
              <a:avLst/>
            </a:prstTxWarp>
          </a:bodyPr>
          <a:lstStyle>
            <a:lvl1pPr algn="r" defTabSz="931571">
              <a:spcBef>
                <a:spcPct val="0"/>
              </a:spcBef>
              <a:buFontTx/>
              <a:buNone/>
              <a:defRPr sz="1200" b="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8"/>
            <a:ext cx="5607050" cy="4183063"/>
          </a:xfrm>
          <a:prstGeom prst="rect">
            <a:avLst/>
          </a:prstGeom>
          <a:noFill/>
          <a:ln w="9525">
            <a:noFill/>
            <a:miter lim="800000"/>
            <a:headEnd/>
            <a:tailEnd/>
          </a:ln>
        </p:spPr>
        <p:txBody>
          <a:bodyPr vert="horz" wrap="square" lIns="93136" tIns="46568" rIns="93136" bIns="465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p:spPr>
        <p:txBody>
          <a:bodyPr vert="horz" wrap="square" lIns="93136" tIns="46568" rIns="93136" bIns="46568" numCol="1" anchor="b" anchorCtr="0" compatLnSpc="1">
            <a:prstTxWarp prst="textNoShape">
              <a:avLst/>
            </a:prstTxWarp>
          </a:bodyPr>
          <a:lstStyle>
            <a:lvl1pPr defTabSz="931571">
              <a:spcBef>
                <a:spcPct val="0"/>
              </a:spcBef>
              <a:buFontTx/>
              <a:buNone/>
              <a:defRPr sz="1200" b="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970340" y="8829675"/>
            <a:ext cx="3038475" cy="465138"/>
          </a:xfrm>
          <a:prstGeom prst="rect">
            <a:avLst/>
          </a:prstGeom>
          <a:noFill/>
          <a:ln w="9525">
            <a:noFill/>
            <a:miter lim="800000"/>
            <a:headEnd/>
            <a:tailEnd/>
          </a:ln>
        </p:spPr>
        <p:txBody>
          <a:bodyPr vert="horz" wrap="square" lIns="93136" tIns="46568" rIns="93136" bIns="46568" numCol="1" anchor="b" anchorCtr="0" compatLnSpc="1">
            <a:prstTxWarp prst="textNoShape">
              <a:avLst/>
            </a:prstTxWarp>
          </a:bodyPr>
          <a:lstStyle>
            <a:lvl1pPr algn="r" defTabSz="931571">
              <a:spcBef>
                <a:spcPct val="0"/>
              </a:spcBef>
              <a:buFontTx/>
              <a:buNone/>
              <a:defRPr sz="1200" b="0">
                <a:latin typeface="Arial" charset="0"/>
              </a:defRPr>
            </a:lvl1pPr>
          </a:lstStyle>
          <a:p>
            <a:pPr>
              <a:defRPr/>
            </a:pPr>
            <a:fld id="{EF3B1E9C-D8A2-4C34-BCEA-4BB98DB2C2C7}" type="slidenum">
              <a:rPr lang="en-US"/>
              <a:pPr>
                <a:defRPr/>
              </a:pPr>
              <a:t>‹#›</a:t>
            </a:fld>
            <a:endParaRPr lang="en-US" dirty="0"/>
          </a:p>
        </p:txBody>
      </p:sp>
    </p:spTree>
    <p:extLst>
      <p:ext uri="{BB962C8B-B14F-4D97-AF65-F5344CB8AC3E}">
        <p14:creationId xmlns:p14="http://schemas.microsoft.com/office/powerpoint/2010/main" val="4286816754"/>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Arial"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Arial"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Arial"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Arial"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885" eaLnBrk="0" hangingPunct="0">
              <a:spcBef>
                <a:spcPct val="0"/>
              </a:spcBef>
              <a:defRPr b="1">
                <a:solidFill>
                  <a:schemeClr val="tx1"/>
                </a:solidFill>
                <a:latin typeface="Arial" charset="0"/>
              </a:defRPr>
            </a:lvl1pPr>
            <a:lvl2pPr marL="749827" indent="-288395" defTabSz="938885" eaLnBrk="0" hangingPunct="0">
              <a:spcBef>
                <a:spcPct val="0"/>
              </a:spcBef>
              <a:defRPr b="1">
                <a:solidFill>
                  <a:schemeClr val="tx1"/>
                </a:solidFill>
                <a:latin typeface="Arial" charset="0"/>
              </a:defRPr>
            </a:lvl2pPr>
            <a:lvl3pPr marL="1153579" indent="-230715" defTabSz="938885" eaLnBrk="0" hangingPunct="0">
              <a:spcBef>
                <a:spcPct val="0"/>
              </a:spcBef>
              <a:defRPr b="1">
                <a:solidFill>
                  <a:schemeClr val="tx1"/>
                </a:solidFill>
                <a:latin typeface="Arial" charset="0"/>
              </a:defRPr>
            </a:lvl3pPr>
            <a:lvl4pPr marL="1615011" indent="-230715" defTabSz="938885" eaLnBrk="0" hangingPunct="0">
              <a:spcBef>
                <a:spcPct val="0"/>
              </a:spcBef>
              <a:defRPr b="1">
                <a:solidFill>
                  <a:schemeClr val="tx1"/>
                </a:solidFill>
                <a:latin typeface="Arial" charset="0"/>
              </a:defRPr>
            </a:lvl4pPr>
            <a:lvl5pPr marL="2076442" indent="-230715" defTabSz="938885" eaLnBrk="0" hangingPunct="0">
              <a:spcBef>
                <a:spcPct val="0"/>
              </a:spcBef>
              <a:defRPr b="1">
                <a:solidFill>
                  <a:schemeClr val="tx1"/>
                </a:solidFill>
                <a:latin typeface="Arial" charset="0"/>
              </a:defRPr>
            </a:lvl5pPr>
            <a:lvl6pPr marL="2537874" indent="-230715" defTabSz="938885" eaLnBrk="0" fontAlgn="base" hangingPunct="0">
              <a:spcBef>
                <a:spcPct val="0"/>
              </a:spcBef>
              <a:spcAft>
                <a:spcPct val="0"/>
              </a:spcAft>
              <a:defRPr b="1">
                <a:solidFill>
                  <a:schemeClr val="tx1"/>
                </a:solidFill>
                <a:latin typeface="Arial" charset="0"/>
              </a:defRPr>
            </a:lvl6pPr>
            <a:lvl7pPr marL="2999306" indent="-230715" defTabSz="938885" eaLnBrk="0" fontAlgn="base" hangingPunct="0">
              <a:spcBef>
                <a:spcPct val="0"/>
              </a:spcBef>
              <a:spcAft>
                <a:spcPct val="0"/>
              </a:spcAft>
              <a:defRPr b="1">
                <a:solidFill>
                  <a:schemeClr val="tx1"/>
                </a:solidFill>
                <a:latin typeface="Arial" charset="0"/>
              </a:defRPr>
            </a:lvl7pPr>
            <a:lvl8pPr marL="3460737" indent="-230715" defTabSz="938885" eaLnBrk="0" fontAlgn="base" hangingPunct="0">
              <a:spcBef>
                <a:spcPct val="0"/>
              </a:spcBef>
              <a:spcAft>
                <a:spcPct val="0"/>
              </a:spcAft>
              <a:defRPr b="1">
                <a:solidFill>
                  <a:schemeClr val="tx1"/>
                </a:solidFill>
                <a:latin typeface="Arial" charset="0"/>
              </a:defRPr>
            </a:lvl8pPr>
            <a:lvl9pPr marL="3922169" indent="-230715" defTabSz="938885" eaLnBrk="0" fontAlgn="base" hangingPunct="0">
              <a:spcBef>
                <a:spcPct val="0"/>
              </a:spcBef>
              <a:spcAft>
                <a:spcPct val="0"/>
              </a:spcAft>
              <a:defRPr b="1">
                <a:solidFill>
                  <a:schemeClr val="tx1"/>
                </a:solidFill>
                <a:latin typeface="Arial" charset="0"/>
              </a:defRPr>
            </a:lvl9pPr>
          </a:lstStyle>
          <a:p>
            <a:pPr eaLnBrk="1" hangingPunct="1"/>
            <a:fld id="{3B416365-56D6-4D7C-B1F7-3D46F935238C}" type="slidenum">
              <a:rPr lang="en-US" altLang="en-US" b="0" smtClean="0"/>
              <a:pPr eaLnBrk="1" hangingPunct="1"/>
              <a:t>1</a:t>
            </a:fld>
            <a:endParaRPr lang="en-US" altLang="en-US" b="0"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2F09B-1E9A-69A4-DAED-BD132B157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C8031-1F53-765D-5044-9E9E06930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671CC-6DB4-64F1-C3A9-AB592C0DBF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73C8C-9D03-2D89-BACB-42887C38AB24}"/>
              </a:ext>
            </a:extLst>
          </p:cNvPr>
          <p:cNvSpPr>
            <a:spLocks noGrp="1"/>
          </p:cNvSpPr>
          <p:nvPr>
            <p:ph type="sldNum" sz="quarter" idx="5"/>
          </p:nvPr>
        </p:nvSpPr>
        <p:spPr/>
        <p:txBody>
          <a:bodyPr/>
          <a:lstStyle/>
          <a:p>
            <a:pPr>
              <a:defRPr/>
            </a:pPr>
            <a:fld id="{EF3B1E9C-D8A2-4C34-BCEA-4BB98DB2C2C7}" type="slidenum">
              <a:rPr lang="en-US" smtClean="0"/>
              <a:pPr>
                <a:defRPr/>
              </a:pPr>
              <a:t>21</a:t>
            </a:fld>
            <a:endParaRPr lang="en-US" dirty="0"/>
          </a:p>
        </p:txBody>
      </p:sp>
    </p:spTree>
    <p:extLst>
      <p:ext uri="{BB962C8B-B14F-4D97-AF65-F5344CB8AC3E}">
        <p14:creationId xmlns:p14="http://schemas.microsoft.com/office/powerpoint/2010/main" val="168575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3B1E9C-D8A2-4C34-BCEA-4BB98DB2C2C7}" type="slidenum">
              <a:rPr lang="en-US" smtClean="0"/>
              <a:pPr>
                <a:defRPr/>
              </a:pPr>
              <a:t>23</a:t>
            </a:fld>
            <a:endParaRPr lang="en-US" dirty="0"/>
          </a:p>
        </p:txBody>
      </p:sp>
    </p:spTree>
    <p:extLst>
      <p:ext uri="{BB962C8B-B14F-4D97-AF65-F5344CB8AC3E}">
        <p14:creationId xmlns:p14="http://schemas.microsoft.com/office/powerpoint/2010/main" val="74935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970939"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3" tIns="47007" rIns="94013" bIns="47007" anchor="b"/>
          <a:lstStyle>
            <a:lvl1pPr defTabSz="930275" eaLnBrk="0" hangingPunct="0">
              <a:spcBef>
                <a:spcPct val="0"/>
              </a:spcBef>
              <a:defRPr b="1">
                <a:solidFill>
                  <a:schemeClr val="tx1"/>
                </a:solidFill>
                <a:latin typeface="Arial" charset="0"/>
              </a:defRPr>
            </a:lvl1pPr>
            <a:lvl2pPr marL="742950" indent="-285750" defTabSz="930275" eaLnBrk="0" hangingPunct="0">
              <a:spcBef>
                <a:spcPct val="0"/>
              </a:spcBef>
              <a:defRPr b="1">
                <a:solidFill>
                  <a:schemeClr val="tx1"/>
                </a:solidFill>
                <a:latin typeface="Arial" charset="0"/>
              </a:defRPr>
            </a:lvl2pPr>
            <a:lvl3pPr marL="1143000" indent="-228600" defTabSz="930275" eaLnBrk="0" hangingPunct="0">
              <a:spcBef>
                <a:spcPct val="0"/>
              </a:spcBef>
              <a:defRPr b="1">
                <a:solidFill>
                  <a:schemeClr val="tx1"/>
                </a:solidFill>
                <a:latin typeface="Arial" charset="0"/>
              </a:defRPr>
            </a:lvl3pPr>
            <a:lvl4pPr marL="1600200" indent="-228600" defTabSz="930275" eaLnBrk="0" hangingPunct="0">
              <a:spcBef>
                <a:spcPct val="0"/>
              </a:spcBef>
              <a:defRPr b="1">
                <a:solidFill>
                  <a:schemeClr val="tx1"/>
                </a:solidFill>
                <a:latin typeface="Arial" charset="0"/>
              </a:defRPr>
            </a:lvl4pPr>
            <a:lvl5pPr marL="2057400" indent="-228600" defTabSz="930275" eaLnBrk="0" hangingPunct="0">
              <a:spcBef>
                <a:spcPct val="0"/>
              </a:spcBef>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buFontTx/>
              <a:buNone/>
            </a:pPr>
            <a:fld id="{713B90DC-21B9-4DA7-BDC9-51CA82AE3FFC}" type="slidenum">
              <a:rPr lang="en-US" altLang="en-US" sz="1200" b="0"/>
              <a:pPr algn="r" eaLnBrk="1" hangingPunct="1">
                <a:buFontTx/>
                <a:buNone/>
              </a:pPr>
              <a:t>2</a:t>
            </a:fld>
            <a:endParaRPr lang="en-US" altLang="en-US" sz="1200" b="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3970939"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3" tIns="47007" rIns="94013" bIns="47007" anchor="b"/>
          <a:lstStyle>
            <a:lvl1pPr defTabSz="930275" eaLnBrk="0" hangingPunct="0">
              <a:spcBef>
                <a:spcPct val="0"/>
              </a:spcBef>
              <a:defRPr b="1">
                <a:solidFill>
                  <a:schemeClr val="tx1"/>
                </a:solidFill>
                <a:latin typeface="Arial" charset="0"/>
              </a:defRPr>
            </a:lvl1pPr>
            <a:lvl2pPr marL="742950" indent="-285750" defTabSz="930275" eaLnBrk="0" hangingPunct="0">
              <a:spcBef>
                <a:spcPct val="0"/>
              </a:spcBef>
              <a:defRPr b="1">
                <a:solidFill>
                  <a:schemeClr val="tx1"/>
                </a:solidFill>
                <a:latin typeface="Arial" charset="0"/>
              </a:defRPr>
            </a:lvl2pPr>
            <a:lvl3pPr marL="1143000" indent="-228600" defTabSz="930275" eaLnBrk="0" hangingPunct="0">
              <a:spcBef>
                <a:spcPct val="0"/>
              </a:spcBef>
              <a:defRPr b="1">
                <a:solidFill>
                  <a:schemeClr val="tx1"/>
                </a:solidFill>
                <a:latin typeface="Arial" charset="0"/>
              </a:defRPr>
            </a:lvl3pPr>
            <a:lvl4pPr marL="1600200" indent="-228600" defTabSz="930275" eaLnBrk="0" hangingPunct="0">
              <a:spcBef>
                <a:spcPct val="0"/>
              </a:spcBef>
              <a:defRPr b="1">
                <a:solidFill>
                  <a:schemeClr val="tx1"/>
                </a:solidFill>
                <a:latin typeface="Arial" charset="0"/>
              </a:defRPr>
            </a:lvl4pPr>
            <a:lvl5pPr marL="2057400" indent="-228600" defTabSz="930275" eaLnBrk="0" hangingPunct="0">
              <a:spcBef>
                <a:spcPct val="0"/>
              </a:spcBef>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buFontTx/>
              <a:buNone/>
            </a:pPr>
            <a:fld id="{A827D801-DE3A-4FF8-97DD-D00C8EFE15E6}" type="slidenum">
              <a:rPr lang="en-US" altLang="en-US" sz="1200" b="0"/>
              <a:pPr algn="r" eaLnBrk="1" hangingPunct="1">
                <a:buFontTx/>
                <a:buNone/>
              </a:pPr>
              <a:t>3</a:t>
            </a:fld>
            <a:endParaRPr lang="en-US" altLang="en-US" sz="1200" b="0"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970939"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3" tIns="47007" rIns="94013" bIns="47007" anchor="b"/>
          <a:lstStyle>
            <a:lvl1pPr defTabSz="930275" eaLnBrk="0" hangingPunct="0">
              <a:spcBef>
                <a:spcPct val="0"/>
              </a:spcBef>
              <a:defRPr b="1">
                <a:solidFill>
                  <a:schemeClr val="tx1"/>
                </a:solidFill>
                <a:latin typeface="Arial" charset="0"/>
              </a:defRPr>
            </a:lvl1pPr>
            <a:lvl2pPr marL="742950" indent="-285750" defTabSz="930275" eaLnBrk="0" hangingPunct="0">
              <a:spcBef>
                <a:spcPct val="0"/>
              </a:spcBef>
              <a:defRPr b="1">
                <a:solidFill>
                  <a:schemeClr val="tx1"/>
                </a:solidFill>
                <a:latin typeface="Arial" charset="0"/>
              </a:defRPr>
            </a:lvl2pPr>
            <a:lvl3pPr marL="1143000" indent="-228600" defTabSz="930275" eaLnBrk="0" hangingPunct="0">
              <a:spcBef>
                <a:spcPct val="0"/>
              </a:spcBef>
              <a:defRPr b="1">
                <a:solidFill>
                  <a:schemeClr val="tx1"/>
                </a:solidFill>
                <a:latin typeface="Arial" charset="0"/>
              </a:defRPr>
            </a:lvl3pPr>
            <a:lvl4pPr marL="1600200" indent="-228600" defTabSz="930275" eaLnBrk="0" hangingPunct="0">
              <a:spcBef>
                <a:spcPct val="0"/>
              </a:spcBef>
              <a:defRPr b="1">
                <a:solidFill>
                  <a:schemeClr val="tx1"/>
                </a:solidFill>
                <a:latin typeface="Arial" charset="0"/>
              </a:defRPr>
            </a:lvl4pPr>
            <a:lvl5pPr marL="2057400" indent="-228600" defTabSz="930275" eaLnBrk="0" hangingPunct="0">
              <a:spcBef>
                <a:spcPct val="0"/>
              </a:spcBef>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buFontTx/>
              <a:buNone/>
            </a:pPr>
            <a:fld id="{666FD1C6-94C4-4730-A680-B8B61570ED1C}" type="slidenum">
              <a:rPr lang="en-US" altLang="en-US" sz="1200" b="0"/>
              <a:pPr algn="r" eaLnBrk="1" hangingPunct="1">
                <a:buFontTx/>
                <a:buNone/>
              </a:pPr>
              <a:t>4</a:t>
            </a:fld>
            <a:endParaRPr lang="en-US" altLang="en-US" sz="1200" b="0" dirty="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970939"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3" tIns="47007" rIns="94013" bIns="47007" anchor="b"/>
          <a:lstStyle>
            <a:lvl1pPr defTabSz="930275" eaLnBrk="0" hangingPunct="0">
              <a:spcBef>
                <a:spcPct val="0"/>
              </a:spcBef>
              <a:defRPr b="1">
                <a:solidFill>
                  <a:schemeClr val="tx1"/>
                </a:solidFill>
                <a:latin typeface="Arial" charset="0"/>
              </a:defRPr>
            </a:lvl1pPr>
            <a:lvl2pPr marL="742950" indent="-285750" defTabSz="930275" eaLnBrk="0" hangingPunct="0">
              <a:spcBef>
                <a:spcPct val="0"/>
              </a:spcBef>
              <a:defRPr b="1">
                <a:solidFill>
                  <a:schemeClr val="tx1"/>
                </a:solidFill>
                <a:latin typeface="Arial" charset="0"/>
              </a:defRPr>
            </a:lvl2pPr>
            <a:lvl3pPr marL="1143000" indent="-228600" defTabSz="930275" eaLnBrk="0" hangingPunct="0">
              <a:spcBef>
                <a:spcPct val="0"/>
              </a:spcBef>
              <a:defRPr b="1">
                <a:solidFill>
                  <a:schemeClr val="tx1"/>
                </a:solidFill>
                <a:latin typeface="Arial" charset="0"/>
              </a:defRPr>
            </a:lvl3pPr>
            <a:lvl4pPr marL="1600200" indent="-228600" defTabSz="930275" eaLnBrk="0" hangingPunct="0">
              <a:spcBef>
                <a:spcPct val="0"/>
              </a:spcBef>
              <a:defRPr b="1">
                <a:solidFill>
                  <a:schemeClr val="tx1"/>
                </a:solidFill>
                <a:latin typeface="Arial" charset="0"/>
              </a:defRPr>
            </a:lvl4pPr>
            <a:lvl5pPr marL="2057400" indent="-228600" defTabSz="930275" eaLnBrk="0" hangingPunct="0">
              <a:spcBef>
                <a:spcPct val="0"/>
              </a:spcBef>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buFontTx/>
              <a:buNone/>
            </a:pPr>
            <a:fld id="{F9E8CEF3-B061-4884-9A5C-604BCFEBD87B}" type="slidenum">
              <a:rPr lang="en-US" altLang="en-US" sz="1200" b="0"/>
              <a:pPr algn="r" eaLnBrk="1" hangingPunct="1">
                <a:buFontTx/>
                <a:buNone/>
              </a:pPr>
              <a:t>5</a:t>
            </a:fld>
            <a:endParaRPr lang="en-US" altLang="en-US" sz="1200" b="0" dirty="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970939"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3" tIns="47007" rIns="94013" bIns="47007" anchor="b"/>
          <a:lstStyle>
            <a:lvl1pPr defTabSz="930275" eaLnBrk="0" hangingPunct="0">
              <a:spcBef>
                <a:spcPct val="0"/>
              </a:spcBef>
              <a:defRPr b="1">
                <a:solidFill>
                  <a:schemeClr val="tx1"/>
                </a:solidFill>
                <a:latin typeface="Arial" charset="0"/>
              </a:defRPr>
            </a:lvl1pPr>
            <a:lvl2pPr marL="742950" indent="-285750" defTabSz="930275" eaLnBrk="0" hangingPunct="0">
              <a:spcBef>
                <a:spcPct val="0"/>
              </a:spcBef>
              <a:defRPr b="1">
                <a:solidFill>
                  <a:schemeClr val="tx1"/>
                </a:solidFill>
                <a:latin typeface="Arial" charset="0"/>
              </a:defRPr>
            </a:lvl2pPr>
            <a:lvl3pPr marL="1143000" indent="-228600" defTabSz="930275" eaLnBrk="0" hangingPunct="0">
              <a:spcBef>
                <a:spcPct val="0"/>
              </a:spcBef>
              <a:defRPr b="1">
                <a:solidFill>
                  <a:schemeClr val="tx1"/>
                </a:solidFill>
                <a:latin typeface="Arial" charset="0"/>
              </a:defRPr>
            </a:lvl3pPr>
            <a:lvl4pPr marL="1600200" indent="-228600" defTabSz="930275" eaLnBrk="0" hangingPunct="0">
              <a:spcBef>
                <a:spcPct val="0"/>
              </a:spcBef>
              <a:defRPr b="1">
                <a:solidFill>
                  <a:schemeClr val="tx1"/>
                </a:solidFill>
                <a:latin typeface="Arial" charset="0"/>
              </a:defRPr>
            </a:lvl4pPr>
            <a:lvl5pPr marL="2057400" indent="-228600" defTabSz="930275" eaLnBrk="0" hangingPunct="0">
              <a:spcBef>
                <a:spcPct val="0"/>
              </a:spcBef>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algn="r" eaLnBrk="1" hangingPunct="1">
              <a:buFontTx/>
              <a:buNone/>
            </a:pPr>
            <a:fld id="{F9E8CEF3-B061-4884-9A5C-604BCFEBD87B}" type="slidenum">
              <a:rPr lang="en-US" altLang="en-US" sz="1200" b="0"/>
              <a:pPr algn="r" eaLnBrk="1" hangingPunct="1">
                <a:buFontTx/>
                <a:buNone/>
              </a:pPr>
              <a:t>6</a:t>
            </a:fld>
            <a:endParaRPr lang="en-US" altLang="en-US" sz="1200" b="0" dirty="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3B1E9C-D8A2-4C34-BCEA-4BB98DB2C2C7}" type="slidenum">
              <a:rPr lang="en-US" smtClean="0"/>
              <a:pPr>
                <a:defRPr/>
              </a:pPr>
              <a:t>18</a:t>
            </a:fld>
            <a:endParaRPr lang="en-US" dirty="0"/>
          </a:p>
        </p:txBody>
      </p:sp>
    </p:spTree>
    <p:extLst>
      <p:ext uri="{BB962C8B-B14F-4D97-AF65-F5344CB8AC3E}">
        <p14:creationId xmlns:p14="http://schemas.microsoft.com/office/powerpoint/2010/main" val="216939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578F3-2049-DE80-6F6D-DAE4CBB68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22D20-CB86-3FE3-0CE3-310654553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193EC4-D3E4-71B9-0C4A-1F30F7654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EA4E7C-A1D4-42C7-B81B-59DF7EC4ED70}"/>
              </a:ext>
            </a:extLst>
          </p:cNvPr>
          <p:cNvSpPr>
            <a:spLocks noGrp="1"/>
          </p:cNvSpPr>
          <p:nvPr>
            <p:ph type="sldNum" sz="quarter" idx="5"/>
          </p:nvPr>
        </p:nvSpPr>
        <p:spPr/>
        <p:txBody>
          <a:bodyPr/>
          <a:lstStyle/>
          <a:p>
            <a:pPr>
              <a:defRPr/>
            </a:pPr>
            <a:fld id="{EF3B1E9C-D8A2-4C34-BCEA-4BB98DB2C2C7}" type="slidenum">
              <a:rPr lang="en-US" smtClean="0"/>
              <a:pPr>
                <a:defRPr/>
              </a:pPr>
              <a:t>19</a:t>
            </a:fld>
            <a:endParaRPr lang="en-US" dirty="0"/>
          </a:p>
        </p:txBody>
      </p:sp>
    </p:spTree>
    <p:extLst>
      <p:ext uri="{BB962C8B-B14F-4D97-AF65-F5344CB8AC3E}">
        <p14:creationId xmlns:p14="http://schemas.microsoft.com/office/powerpoint/2010/main" val="143352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50D1-D7E9-2A24-5717-7DB584D8A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6A782-33EE-D325-DA50-9325FD1DA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EDC91-C6D1-EC7C-7A92-463AACE2A7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D6AACC-F6CD-EABF-0C7E-6938E4D82C6C}"/>
              </a:ext>
            </a:extLst>
          </p:cNvPr>
          <p:cNvSpPr>
            <a:spLocks noGrp="1"/>
          </p:cNvSpPr>
          <p:nvPr>
            <p:ph type="sldNum" sz="quarter" idx="5"/>
          </p:nvPr>
        </p:nvSpPr>
        <p:spPr/>
        <p:txBody>
          <a:bodyPr/>
          <a:lstStyle/>
          <a:p>
            <a:pPr>
              <a:defRPr/>
            </a:pPr>
            <a:fld id="{EF3B1E9C-D8A2-4C34-BCEA-4BB98DB2C2C7}" type="slidenum">
              <a:rPr lang="en-US" smtClean="0"/>
              <a:pPr>
                <a:defRPr/>
              </a:pPr>
              <a:t>20</a:t>
            </a:fld>
            <a:endParaRPr lang="en-US" dirty="0"/>
          </a:p>
        </p:txBody>
      </p:sp>
    </p:spTree>
    <p:extLst>
      <p:ext uri="{BB962C8B-B14F-4D97-AF65-F5344CB8AC3E}">
        <p14:creationId xmlns:p14="http://schemas.microsoft.com/office/powerpoint/2010/main" val="183625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Text Box 11"/>
          <p:cNvSpPr txBox="1">
            <a:spLocks noChangeArrowheads="1"/>
          </p:cNvSpPr>
          <p:nvPr userDrawn="1"/>
        </p:nvSpPr>
        <p:spPr bwMode="auto">
          <a:xfrm>
            <a:off x="228600" y="6643688"/>
            <a:ext cx="8686800" cy="214312"/>
          </a:xfrm>
          <a:prstGeom prst="rect">
            <a:avLst/>
          </a:prstGeom>
          <a:noFill/>
          <a:ln>
            <a:noFill/>
          </a:ln>
        </p:spPr>
        <p:txBody>
          <a:bodyPr>
            <a:spAutoFit/>
          </a:bodyPr>
          <a:lstStyle>
            <a:lvl1pPr eaLnBrk="0" hangingPunct="0">
              <a:defRPr sz="800">
                <a:solidFill>
                  <a:schemeClr val="tx1"/>
                </a:solidFill>
                <a:latin typeface="Tahoma" pitchFamily="34" charset="0"/>
              </a:defRPr>
            </a:lvl1pPr>
            <a:lvl2pPr marL="742950" indent="-285750" eaLnBrk="0" hangingPunct="0">
              <a:defRPr sz="800">
                <a:solidFill>
                  <a:schemeClr val="tx1"/>
                </a:solidFill>
                <a:latin typeface="Tahoma" pitchFamily="34" charset="0"/>
              </a:defRPr>
            </a:lvl2pPr>
            <a:lvl3pPr marL="1143000" indent="-228600" eaLnBrk="0" hangingPunct="0">
              <a:defRPr sz="800">
                <a:solidFill>
                  <a:schemeClr val="tx1"/>
                </a:solidFill>
                <a:latin typeface="Tahoma" pitchFamily="34" charset="0"/>
              </a:defRPr>
            </a:lvl3pPr>
            <a:lvl4pPr marL="1600200" indent="-228600" eaLnBrk="0" hangingPunct="0">
              <a:defRPr sz="800">
                <a:solidFill>
                  <a:schemeClr val="tx1"/>
                </a:solidFill>
                <a:latin typeface="Tahoma" pitchFamily="34" charset="0"/>
              </a:defRPr>
            </a:lvl4pPr>
            <a:lvl5pPr marL="2057400" indent="-228600" eaLnBrk="0" hangingPunct="0">
              <a:defRPr sz="800">
                <a:solidFill>
                  <a:schemeClr val="tx1"/>
                </a:solidFill>
                <a:latin typeface="Tahoma" pitchFamily="34" charset="0"/>
              </a:defRPr>
            </a:lvl5pPr>
            <a:lvl6pPr marL="2514600" indent="-228600" eaLnBrk="0" fontAlgn="base" hangingPunct="0">
              <a:spcBef>
                <a:spcPts val="200"/>
              </a:spcBef>
              <a:spcAft>
                <a:spcPct val="0"/>
              </a:spcAft>
              <a:buFont typeface="Arial" charset="0"/>
              <a:buChar char="•"/>
              <a:defRPr sz="800">
                <a:solidFill>
                  <a:schemeClr val="tx1"/>
                </a:solidFill>
                <a:latin typeface="Tahoma" pitchFamily="34" charset="0"/>
              </a:defRPr>
            </a:lvl6pPr>
            <a:lvl7pPr marL="2971800" indent="-228600" eaLnBrk="0" fontAlgn="base" hangingPunct="0">
              <a:spcBef>
                <a:spcPts val="200"/>
              </a:spcBef>
              <a:spcAft>
                <a:spcPct val="0"/>
              </a:spcAft>
              <a:buFont typeface="Arial" charset="0"/>
              <a:buChar char="•"/>
              <a:defRPr sz="800">
                <a:solidFill>
                  <a:schemeClr val="tx1"/>
                </a:solidFill>
                <a:latin typeface="Tahoma" pitchFamily="34" charset="0"/>
              </a:defRPr>
            </a:lvl7pPr>
            <a:lvl8pPr marL="3429000" indent="-228600" eaLnBrk="0" fontAlgn="base" hangingPunct="0">
              <a:spcBef>
                <a:spcPts val="200"/>
              </a:spcBef>
              <a:spcAft>
                <a:spcPct val="0"/>
              </a:spcAft>
              <a:buFont typeface="Arial" charset="0"/>
              <a:buChar char="•"/>
              <a:defRPr sz="800">
                <a:solidFill>
                  <a:schemeClr val="tx1"/>
                </a:solidFill>
                <a:latin typeface="Tahoma" pitchFamily="34" charset="0"/>
              </a:defRPr>
            </a:lvl8pPr>
            <a:lvl9pPr marL="3886200" indent="-228600" eaLnBrk="0" fontAlgn="base" hangingPunct="0">
              <a:spcBef>
                <a:spcPts val="200"/>
              </a:spcBef>
              <a:spcAft>
                <a:spcPct val="0"/>
              </a:spcAft>
              <a:buFont typeface="Arial" charset="0"/>
              <a:buChar char="•"/>
              <a:defRPr sz="800">
                <a:solidFill>
                  <a:schemeClr val="tx1"/>
                </a:solidFill>
                <a:latin typeface="Tahoma" pitchFamily="34" charset="0"/>
              </a:defRPr>
            </a:lvl9pPr>
          </a:lstStyle>
          <a:p>
            <a:pPr algn="r" eaLnBrk="1" hangingPunct="1">
              <a:spcBef>
                <a:spcPct val="50000"/>
              </a:spcBef>
              <a:defRPr/>
            </a:pPr>
            <a:r>
              <a:rPr lang="en-US" dirty="0">
                <a:solidFill>
                  <a:schemeClr val="bg1"/>
                </a:solidFill>
              </a:rPr>
              <a:t>The Loyalty Research Center ©2012</a:t>
            </a:r>
          </a:p>
        </p:txBody>
      </p:sp>
      <p:sp>
        <p:nvSpPr>
          <p:cNvPr id="132101" name="Rectangle 5"/>
          <p:cNvSpPr>
            <a:spLocks noGrp="1" noChangeArrowheads="1"/>
          </p:cNvSpPr>
          <p:nvPr>
            <p:ph type="ctrTitle"/>
          </p:nvPr>
        </p:nvSpPr>
        <p:spPr>
          <a:xfrm>
            <a:off x="685800" y="2130425"/>
            <a:ext cx="7772400" cy="1470025"/>
          </a:xfrm>
          <a:prstGeom prst="rect">
            <a:avLst/>
          </a:prstGeom>
        </p:spPr>
        <p:txBody>
          <a:bodyPr/>
          <a:lstStyle>
            <a:lvl1pPr>
              <a:defRPr/>
            </a:lvl1pPr>
          </a:lstStyle>
          <a:p>
            <a:r>
              <a:rPr lang="en-US"/>
              <a:t>Click to edit Master title style</a:t>
            </a:r>
          </a:p>
        </p:txBody>
      </p:sp>
      <p:sp>
        <p:nvSpPr>
          <p:cNvPr id="132103" name="Rectangle 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txBox="1">
            <a:spLocks/>
          </p:cNvSpPr>
          <p:nvPr userDrawn="1"/>
        </p:nvSpPr>
        <p:spPr bwMode="auto">
          <a:xfrm>
            <a:off x="1066800" y="238125"/>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ahoma"/>
                <a:ea typeface="+mj-ea"/>
                <a:cs typeface="+mj-cs"/>
              </a:rPr>
              <a:t>Click to edit Master title style</a:t>
            </a:r>
          </a:p>
        </p:txBody>
      </p:sp>
      <p:sp>
        <p:nvSpPr>
          <p:cNvPr id="15" name="Text Box 8"/>
          <p:cNvSpPr txBox="1">
            <a:spLocks noChangeArrowheads="1"/>
          </p:cNvSpPr>
          <p:nvPr userDrawn="1"/>
        </p:nvSpPr>
        <p:spPr bwMode="auto">
          <a:xfrm>
            <a:off x="8356600" y="428625"/>
            <a:ext cx="663575" cy="274637"/>
          </a:xfrm>
          <a:prstGeom prst="rect">
            <a:avLst/>
          </a:prstGeom>
          <a:noFill/>
          <a:ln>
            <a:noFill/>
          </a:ln>
        </p:spPr>
        <p:txBody>
          <a:bodyPr lIns="91408" tIns="45704" rIns="91408" bIns="45704">
            <a:spAutoFit/>
          </a:bodyPr>
          <a:lstStyle>
            <a:lvl1pPr eaLnBrk="0" hangingPunct="0">
              <a:defRPr sz="800">
                <a:solidFill>
                  <a:schemeClr val="tx1"/>
                </a:solidFill>
                <a:latin typeface="Tahoma" pitchFamily="34" charset="0"/>
              </a:defRPr>
            </a:lvl1pPr>
            <a:lvl2pPr marL="742950" indent="-285750" eaLnBrk="0" hangingPunct="0">
              <a:defRPr sz="800">
                <a:solidFill>
                  <a:schemeClr val="tx1"/>
                </a:solidFill>
                <a:latin typeface="Tahoma" pitchFamily="34" charset="0"/>
              </a:defRPr>
            </a:lvl2pPr>
            <a:lvl3pPr marL="1143000" indent="-228600" eaLnBrk="0" hangingPunct="0">
              <a:defRPr sz="800">
                <a:solidFill>
                  <a:schemeClr val="tx1"/>
                </a:solidFill>
                <a:latin typeface="Tahoma" pitchFamily="34" charset="0"/>
              </a:defRPr>
            </a:lvl3pPr>
            <a:lvl4pPr marL="1600200" indent="-228600" eaLnBrk="0" hangingPunct="0">
              <a:defRPr sz="800">
                <a:solidFill>
                  <a:schemeClr val="tx1"/>
                </a:solidFill>
                <a:latin typeface="Tahoma" pitchFamily="34" charset="0"/>
              </a:defRPr>
            </a:lvl4pPr>
            <a:lvl5pPr marL="2057400" indent="-228600" eaLnBrk="0" hangingPunct="0">
              <a:defRPr sz="800">
                <a:solidFill>
                  <a:schemeClr val="tx1"/>
                </a:solidFill>
                <a:latin typeface="Tahoma" pitchFamily="34" charset="0"/>
              </a:defRPr>
            </a:lvl5pPr>
            <a:lvl6pPr marL="2514600" indent="-228600" eaLnBrk="0" fontAlgn="base" hangingPunct="0">
              <a:spcBef>
                <a:spcPts val="200"/>
              </a:spcBef>
              <a:spcAft>
                <a:spcPct val="0"/>
              </a:spcAft>
              <a:buFont typeface="Arial" charset="0"/>
              <a:buChar char="•"/>
              <a:defRPr sz="800">
                <a:solidFill>
                  <a:schemeClr val="tx1"/>
                </a:solidFill>
                <a:latin typeface="Tahoma" pitchFamily="34" charset="0"/>
              </a:defRPr>
            </a:lvl6pPr>
            <a:lvl7pPr marL="2971800" indent="-228600" eaLnBrk="0" fontAlgn="base" hangingPunct="0">
              <a:spcBef>
                <a:spcPts val="200"/>
              </a:spcBef>
              <a:spcAft>
                <a:spcPct val="0"/>
              </a:spcAft>
              <a:buFont typeface="Arial" charset="0"/>
              <a:buChar char="•"/>
              <a:defRPr sz="800">
                <a:solidFill>
                  <a:schemeClr val="tx1"/>
                </a:solidFill>
                <a:latin typeface="Tahoma" pitchFamily="34" charset="0"/>
              </a:defRPr>
            </a:lvl7pPr>
            <a:lvl8pPr marL="3429000" indent="-228600" eaLnBrk="0" fontAlgn="base" hangingPunct="0">
              <a:spcBef>
                <a:spcPts val="200"/>
              </a:spcBef>
              <a:spcAft>
                <a:spcPct val="0"/>
              </a:spcAft>
              <a:buFont typeface="Arial" charset="0"/>
              <a:buChar char="•"/>
              <a:defRPr sz="800">
                <a:solidFill>
                  <a:schemeClr val="tx1"/>
                </a:solidFill>
                <a:latin typeface="Tahoma" pitchFamily="34" charset="0"/>
              </a:defRPr>
            </a:lvl8pPr>
            <a:lvl9pPr marL="3886200" indent="-228600" eaLnBrk="0" fontAlgn="base" hangingPunct="0">
              <a:spcBef>
                <a:spcPts val="200"/>
              </a:spcBef>
              <a:spcAft>
                <a:spcPct val="0"/>
              </a:spcAft>
              <a:buFont typeface="Arial" charset="0"/>
              <a:buChar char="•"/>
              <a:defRPr sz="800">
                <a:solidFill>
                  <a:schemeClr val="tx1"/>
                </a:solidFill>
                <a:latin typeface="Tahoma" pitchFamily="34" charset="0"/>
              </a:defRPr>
            </a:lvl9pPr>
          </a:lstStyle>
          <a:p>
            <a:pPr algn="ctr" eaLnBrk="1" hangingPunct="1">
              <a:spcBef>
                <a:spcPct val="50000"/>
              </a:spcBef>
              <a:defRPr/>
            </a:pPr>
            <a:fld id="{22749DED-DA89-4946-8B84-D9764F707E3F}" type="slidenum">
              <a:rPr lang="en-US" sz="1200" b="1" smtClean="0">
                <a:solidFill>
                  <a:schemeClr val="accent1"/>
                </a:solidFill>
                <a:ea typeface="ＭＳ Ｐゴシック" pitchFamily="34" charset="-128"/>
              </a:rPr>
              <a:pPr algn="ctr" eaLnBrk="1" hangingPunct="1">
                <a:spcBef>
                  <a:spcPct val="50000"/>
                </a:spcBef>
                <a:defRPr/>
              </a:pPr>
              <a:t>‹#›</a:t>
            </a:fld>
            <a:r>
              <a:rPr lang="en-US" sz="1200" b="1" dirty="0">
                <a:solidFill>
                  <a:schemeClr val="accent1"/>
                </a:solidFill>
                <a:ea typeface="ＭＳ Ｐゴシック" pitchFamily="34" charset="-128"/>
              </a:rPr>
              <a:t> </a:t>
            </a:r>
          </a:p>
        </p:txBody>
      </p:sp>
      <p:pic>
        <p:nvPicPr>
          <p:cNvPr id="6" name="Picture 4" descr="Z:\Clients\American Association of Orthodontists\Client Assets\AAO Logo - No Background - Large - USE THIS.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8750"/>
          <a:stretch/>
        </p:blipFill>
        <p:spPr bwMode="auto">
          <a:xfrm>
            <a:off x="8229600" y="6279536"/>
            <a:ext cx="797663" cy="30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4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76994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165725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349078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324300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4073063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1258429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190472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319893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266011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38125"/>
            <a:ext cx="7162800" cy="6858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lgn="ctr">
              <a:defRPr/>
            </a:pPr>
            <a:r>
              <a:rPr lang="en-US" dirty="0"/>
              <a:t>Footer</a:t>
            </a:r>
          </a:p>
        </p:txBody>
      </p:sp>
      <p:sp>
        <p:nvSpPr>
          <p:cNvPr id="5" name="Rectangle 4"/>
          <p:cNvSpPr/>
          <p:nvPr userDrawn="1"/>
        </p:nvSpPr>
        <p:spPr>
          <a:xfrm>
            <a:off x="914400" y="123825"/>
            <a:ext cx="7315200" cy="914400"/>
          </a:xfrm>
          <a:prstGeom prst="rect">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p:cNvSpPr/>
          <p:nvPr userDrawn="1"/>
        </p:nvSpPr>
        <p:spPr>
          <a:xfrm>
            <a:off x="152400" y="123825"/>
            <a:ext cx="898155" cy="9144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0BC46A-DD66-41C5-9E90-A1AC7EEF6CE6}" type="slidenum">
              <a:rPr lang="en-US" smtClean="0"/>
              <a:t>‹#›</a:t>
            </a:fld>
            <a:endParaRPr lang="en-US" dirty="0"/>
          </a:p>
        </p:txBody>
      </p:sp>
    </p:spTree>
    <p:extLst>
      <p:ext uri="{BB962C8B-B14F-4D97-AF65-F5344CB8AC3E}">
        <p14:creationId xmlns:p14="http://schemas.microsoft.com/office/powerpoint/2010/main" val="2429139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txBox="1">
            <a:spLocks/>
          </p:cNvSpPr>
          <p:nvPr userDrawn="1"/>
        </p:nvSpPr>
        <p:spPr bwMode="auto">
          <a:xfrm>
            <a:off x="1066800" y="238125"/>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solidFill>
                  <a:srgbClr val="FFFFFF"/>
                </a:solidFill>
                <a:latin typeface="Tahoma"/>
              </a:rPr>
              <a:t>Click to edit Master title style</a:t>
            </a:r>
          </a:p>
        </p:txBody>
      </p:sp>
      <p:sp>
        <p:nvSpPr>
          <p:cNvPr id="15" name="Text Box 8"/>
          <p:cNvSpPr txBox="1">
            <a:spLocks noChangeArrowheads="1"/>
          </p:cNvSpPr>
          <p:nvPr userDrawn="1"/>
        </p:nvSpPr>
        <p:spPr bwMode="auto">
          <a:xfrm>
            <a:off x="8356600" y="428625"/>
            <a:ext cx="663575" cy="274637"/>
          </a:xfrm>
          <a:prstGeom prst="rect">
            <a:avLst/>
          </a:prstGeom>
          <a:noFill/>
          <a:ln>
            <a:noFill/>
          </a:ln>
        </p:spPr>
        <p:txBody>
          <a:bodyPr lIns="91408" tIns="45704" rIns="91408" bIns="45704">
            <a:spAutoFit/>
          </a:bodyPr>
          <a:lstStyle>
            <a:lvl1pPr eaLnBrk="0" hangingPunct="0">
              <a:defRPr sz="800">
                <a:solidFill>
                  <a:schemeClr val="tx1"/>
                </a:solidFill>
                <a:latin typeface="Tahoma" pitchFamily="34" charset="0"/>
              </a:defRPr>
            </a:lvl1pPr>
            <a:lvl2pPr marL="742950" indent="-285750" eaLnBrk="0" hangingPunct="0">
              <a:defRPr sz="800">
                <a:solidFill>
                  <a:schemeClr val="tx1"/>
                </a:solidFill>
                <a:latin typeface="Tahoma" pitchFamily="34" charset="0"/>
              </a:defRPr>
            </a:lvl2pPr>
            <a:lvl3pPr marL="1143000" indent="-228600" eaLnBrk="0" hangingPunct="0">
              <a:defRPr sz="800">
                <a:solidFill>
                  <a:schemeClr val="tx1"/>
                </a:solidFill>
                <a:latin typeface="Tahoma" pitchFamily="34" charset="0"/>
              </a:defRPr>
            </a:lvl3pPr>
            <a:lvl4pPr marL="1600200" indent="-228600" eaLnBrk="0" hangingPunct="0">
              <a:defRPr sz="800">
                <a:solidFill>
                  <a:schemeClr val="tx1"/>
                </a:solidFill>
                <a:latin typeface="Tahoma" pitchFamily="34" charset="0"/>
              </a:defRPr>
            </a:lvl4pPr>
            <a:lvl5pPr marL="2057400" indent="-228600" eaLnBrk="0" hangingPunct="0">
              <a:defRPr sz="800">
                <a:solidFill>
                  <a:schemeClr val="tx1"/>
                </a:solidFill>
                <a:latin typeface="Tahoma" pitchFamily="34" charset="0"/>
              </a:defRPr>
            </a:lvl5pPr>
            <a:lvl6pPr marL="2514600" indent="-228600" eaLnBrk="0" fontAlgn="base" hangingPunct="0">
              <a:spcBef>
                <a:spcPts val="200"/>
              </a:spcBef>
              <a:spcAft>
                <a:spcPct val="0"/>
              </a:spcAft>
              <a:buFont typeface="Arial" charset="0"/>
              <a:buChar char="•"/>
              <a:defRPr sz="800">
                <a:solidFill>
                  <a:schemeClr val="tx1"/>
                </a:solidFill>
                <a:latin typeface="Tahoma" pitchFamily="34" charset="0"/>
              </a:defRPr>
            </a:lvl6pPr>
            <a:lvl7pPr marL="2971800" indent="-228600" eaLnBrk="0" fontAlgn="base" hangingPunct="0">
              <a:spcBef>
                <a:spcPts val="200"/>
              </a:spcBef>
              <a:spcAft>
                <a:spcPct val="0"/>
              </a:spcAft>
              <a:buFont typeface="Arial" charset="0"/>
              <a:buChar char="•"/>
              <a:defRPr sz="800">
                <a:solidFill>
                  <a:schemeClr val="tx1"/>
                </a:solidFill>
                <a:latin typeface="Tahoma" pitchFamily="34" charset="0"/>
              </a:defRPr>
            </a:lvl7pPr>
            <a:lvl8pPr marL="3429000" indent="-228600" eaLnBrk="0" fontAlgn="base" hangingPunct="0">
              <a:spcBef>
                <a:spcPts val="200"/>
              </a:spcBef>
              <a:spcAft>
                <a:spcPct val="0"/>
              </a:spcAft>
              <a:buFont typeface="Arial" charset="0"/>
              <a:buChar char="•"/>
              <a:defRPr sz="800">
                <a:solidFill>
                  <a:schemeClr val="tx1"/>
                </a:solidFill>
                <a:latin typeface="Tahoma" pitchFamily="34" charset="0"/>
              </a:defRPr>
            </a:lvl8pPr>
            <a:lvl9pPr marL="3886200" indent="-228600" eaLnBrk="0" fontAlgn="base" hangingPunct="0">
              <a:spcBef>
                <a:spcPts val="200"/>
              </a:spcBef>
              <a:spcAft>
                <a:spcPct val="0"/>
              </a:spcAft>
              <a:buFont typeface="Arial" charset="0"/>
              <a:buChar char="•"/>
              <a:defRPr sz="800">
                <a:solidFill>
                  <a:schemeClr val="tx1"/>
                </a:solidFill>
                <a:latin typeface="Tahoma" pitchFamily="34" charset="0"/>
              </a:defRPr>
            </a:lvl9pPr>
          </a:lstStyle>
          <a:p>
            <a:pPr algn="ctr" eaLnBrk="1" hangingPunct="1">
              <a:spcBef>
                <a:spcPct val="50000"/>
              </a:spcBef>
              <a:defRPr/>
            </a:pPr>
            <a:fld id="{22749DED-DA89-4946-8B84-D9764F707E3F}" type="slidenum">
              <a:rPr lang="en-US" sz="1200" b="1" smtClean="0">
                <a:solidFill>
                  <a:srgbClr val="003C69"/>
                </a:solidFill>
                <a:ea typeface="ＭＳ Ｐゴシック" pitchFamily="34" charset="-128"/>
              </a:rPr>
              <a:pPr algn="ctr" eaLnBrk="1" hangingPunct="1">
                <a:spcBef>
                  <a:spcPct val="50000"/>
                </a:spcBef>
                <a:defRPr/>
              </a:pPr>
              <a:t>‹#›</a:t>
            </a:fld>
            <a:r>
              <a:rPr lang="en-US" sz="1200" b="1" dirty="0">
                <a:solidFill>
                  <a:srgbClr val="003C69"/>
                </a:solidFill>
                <a:ea typeface="ＭＳ Ｐゴシック" pitchFamily="34" charset="-128"/>
              </a:rPr>
              <a:t> </a:t>
            </a:r>
          </a:p>
        </p:txBody>
      </p:sp>
      <p:pic>
        <p:nvPicPr>
          <p:cNvPr id="5" name="Picture 4" descr="Z:\Clients\American Association of Orthodontists\Client Assets\AAO Logo - No Background - Large - USE THIS.gif">
            <a:extLst>
              <a:ext uri="{FF2B5EF4-FFF2-40B4-BE49-F238E27FC236}">
                <a16:creationId xmlns:a16="http://schemas.microsoft.com/office/drawing/2014/main" id="{62D88A29-E9F1-4BA0-B5B5-0C8D92E291C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8750"/>
          <a:stretch/>
        </p:blipFill>
        <p:spPr bwMode="auto">
          <a:xfrm>
            <a:off x="8229600" y="6279536"/>
            <a:ext cx="797663" cy="30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40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273515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974136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979162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8" name="Footer Placeholder 7"/>
          <p:cNvSpPr>
            <a:spLocks noGrp="1"/>
          </p:cNvSpPr>
          <p:nvPr>
            <p:ph type="ftr" sz="quarter" idx="11"/>
          </p:nvPr>
        </p:nvSpPr>
        <p:spPr/>
        <p:txBody>
          <a:bodyPr/>
          <a:lstStyle/>
          <a:p>
            <a:endParaRPr lang="en-US" dirty="0">
              <a:solidFill>
                <a:srgbClr val="333333">
                  <a:tint val="75000"/>
                </a:srgbClr>
              </a:solidFill>
            </a:endParaRPr>
          </a:p>
        </p:txBody>
      </p:sp>
      <p:sp>
        <p:nvSpPr>
          <p:cNvPr id="9" name="Slide Number Placeholder 8"/>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256640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4" name="Footer Placeholder 3"/>
          <p:cNvSpPr>
            <a:spLocks noGrp="1"/>
          </p:cNvSpPr>
          <p:nvPr>
            <p:ph type="ftr" sz="quarter" idx="11"/>
          </p:nvPr>
        </p:nvSpPr>
        <p:spPr/>
        <p:txBody>
          <a:bodyPr/>
          <a:lstStyle/>
          <a:p>
            <a:endParaRPr lang="en-US" dirty="0">
              <a:solidFill>
                <a:srgbClr val="333333">
                  <a:tint val="75000"/>
                </a:srgbClr>
              </a:solidFill>
            </a:endParaRPr>
          </a:p>
        </p:txBody>
      </p:sp>
      <p:sp>
        <p:nvSpPr>
          <p:cNvPr id="5" name="Slide Number Placeholder 4"/>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708675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3" name="Footer Placeholder 2"/>
          <p:cNvSpPr>
            <a:spLocks noGrp="1"/>
          </p:cNvSpPr>
          <p:nvPr>
            <p:ph type="ftr" sz="quarter" idx="11"/>
          </p:nvPr>
        </p:nvSpPr>
        <p:spPr/>
        <p:txBody>
          <a:bodyPr/>
          <a:lstStyle/>
          <a:p>
            <a:endParaRPr lang="en-US" dirty="0">
              <a:solidFill>
                <a:srgbClr val="333333">
                  <a:tint val="75000"/>
                </a:srgbClr>
              </a:solidFill>
            </a:endParaRPr>
          </a:p>
        </p:txBody>
      </p:sp>
      <p:sp>
        <p:nvSpPr>
          <p:cNvPr id="4" name="Slide Number Placeholder 3"/>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995519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2282621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254202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3429000"/>
            <a:ext cx="7772400" cy="1362075"/>
          </a:xfrm>
          <a:prstGeom prst="rect">
            <a:avLst/>
          </a:prstGeom>
        </p:spPr>
        <p:txBody>
          <a:bodyPr anchor="t"/>
          <a:lstStyle>
            <a:lvl1pPr algn="l">
              <a:defRPr sz="2000" b="1" cap="all">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84213" y="1928813"/>
            <a:ext cx="7772400" cy="1500187"/>
          </a:xfrm>
        </p:spPr>
        <p:txBody>
          <a:bodyPr anchor="b"/>
          <a:lstStyle>
            <a:lvl1pPr marL="0" indent="0">
              <a:buNone/>
              <a:defRPr sz="2800" b="1">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1" name="Rectangle 47"/>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lgn="ctr">
              <a:defRPr/>
            </a:pPr>
            <a:r>
              <a:rPr lang="en-US" dirty="0"/>
              <a:t>Footer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51723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405545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txBox="1">
            <a:spLocks/>
          </p:cNvSpPr>
          <p:nvPr userDrawn="1"/>
        </p:nvSpPr>
        <p:spPr bwMode="auto">
          <a:xfrm>
            <a:off x="1066800" y="238125"/>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solidFill>
                  <a:srgbClr val="FFFFFF"/>
                </a:solidFill>
                <a:latin typeface="Tahoma"/>
              </a:rPr>
              <a:t>Click to edit Master title style</a:t>
            </a:r>
          </a:p>
        </p:txBody>
      </p:sp>
      <p:sp>
        <p:nvSpPr>
          <p:cNvPr id="15" name="Text Box 8"/>
          <p:cNvSpPr txBox="1">
            <a:spLocks noChangeArrowheads="1"/>
          </p:cNvSpPr>
          <p:nvPr userDrawn="1"/>
        </p:nvSpPr>
        <p:spPr bwMode="auto">
          <a:xfrm>
            <a:off x="8356600" y="428625"/>
            <a:ext cx="663575" cy="274637"/>
          </a:xfrm>
          <a:prstGeom prst="rect">
            <a:avLst/>
          </a:prstGeom>
          <a:noFill/>
          <a:ln>
            <a:noFill/>
          </a:ln>
        </p:spPr>
        <p:txBody>
          <a:bodyPr lIns="91408" tIns="45704" rIns="91408" bIns="45704">
            <a:spAutoFit/>
          </a:bodyPr>
          <a:lstStyle>
            <a:lvl1pPr eaLnBrk="0" hangingPunct="0">
              <a:defRPr sz="800">
                <a:solidFill>
                  <a:schemeClr val="tx1"/>
                </a:solidFill>
                <a:latin typeface="Tahoma" pitchFamily="34" charset="0"/>
              </a:defRPr>
            </a:lvl1pPr>
            <a:lvl2pPr marL="742950" indent="-285750" eaLnBrk="0" hangingPunct="0">
              <a:defRPr sz="800">
                <a:solidFill>
                  <a:schemeClr val="tx1"/>
                </a:solidFill>
                <a:latin typeface="Tahoma" pitchFamily="34" charset="0"/>
              </a:defRPr>
            </a:lvl2pPr>
            <a:lvl3pPr marL="1143000" indent="-228600" eaLnBrk="0" hangingPunct="0">
              <a:defRPr sz="800">
                <a:solidFill>
                  <a:schemeClr val="tx1"/>
                </a:solidFill>
                <a:latin typeface="Tahoma" pitchFamily="34" charset="0"/>
              </a:defRPr>
            </a:lvl3pPr>
            <a:lvl4pPr marL="1600200" indent="-228600" eaLnBrk="0" hangingPunct="0">
              <a:defRPr sz="800">
                <a:solidFill>
                  <a:schemeClr val="tx1"/>
                </a:solidFill>
                <a:latin typeface="Tahoma" pitchFamily="34" charset="0"/>
              </a:defRPr>
            </a:lvl4pPr>
            <a:lvl5pPr marL="2057400" indent="-228600" eaLnBrk="0" hangingPunct="0">
              <a:defRPr sz="800">
                <a:solidFill>
                  <a:schemeClr val="tx1"/>
                </a:solidFill>
                <a:latin typeface="Tahoma" pitchFamily="34" charset="0"/>
              </a:defRPr>
            </a:lvl5pPr>
            <a:lvl6pPr marL="2514600" indent="-228600" eaLnBrk="0" fontAlgn="base" hangingPunct="0">
              <a:spcBef>
                <a:spcPts val="200"/>
              </a:spcBef>
              <a:spcAft>
                <a:spcPct val="0"/>
              </a:spcAft>
              <a:buFont typeface="Arial" charset="0"/>
              <a:buChar char="•"/>
              <a:defRPr sz="800">
                <a:solidFill>
                  <a:schemeClr val="tx1"/>
                </a:solidFill>
                <a:latin typeface="Tahoma" pitchFamily="34" charset="0"/>
              </a:defRPr>
            </a:lvl6pPr>
            <a:lvl7pPr marL="2971800" indent="-228600" eaLnBrk="0" fontAlgn="base" hangingPunct="0">
              <a:spcBef>
                <a:spcPts val="200"/>
              </a:spcBef>
              <a:spcAft>
                <a:spcPct val="0"/>
              </a:spcAft>
              <a:buFont typeface="Arial" charset="0"/>
              <a:buChar char="•"/>
              <a:defRPr sz="800">
                <a:solidFill>
                  <a:schemeClr val="tx1"/>
                </a:solidFill>
                <a:latin typeface="Tahoma" pitchFamily="34" charset="0"/>
              </a:defRPr>
            </a:lvl7pPr>
            <a:lvl8pPr marL="3429000" indent="-228600" eaLnBrk="0" fontAlgn="base" hangingPunct="0">
              <a:spcBef>
                <a:spcPts val="200"/>
              </a:spcBef>
              <a:spcAft>
                <a:spcPct val="0"/>
              </a:spcAft>
              <a:buFont typeface="Arial" charset="0"/>
              <a:buChar char="•"/>
              <a:defRPr sz="800">
                <a:solidFill>
                  <a:schemeClr val="tx1"/>
                </a:solidFill>
                <a:latin typeface="Tahoma" pitchFamily="34" charset="0"/>
              </a:defRPr>
            </a:lvl8pPr>
            <a:lvl9pPr marL="3886200" indent="-228600" eaLnBrk="0" fontAlgn="base" hangingPunct="0">
              <a:spcBef>
                <a:spcPts val="200"/>
              </a:spcBef>
              <a:spcAft>
                <a:spcPct val="0"/>
              </a:spcAft>
              <a:buFont typeface="Arial" charset="0"/>
              <a:buChar char="•"/>
              <a:defRPr sz="800">
                <a:solidFill>
                  <a:schemeClr val="tx1"/>
                </a:solidFill>
                <a:latin typeface="Tahoma" pitchFamily="34" charset="0"/>
              </a:defRPr>
            </a:lvl9pPr>
          </a:lstStyle>
          <a:p>
            <a:pPr algn="ctr" eaLnBrk="1" hangingPunct="1">
              <a:spcBef>
                <a:spcPct val="50000"/>
              </a:spcBef>
              <a:defRPr/>
            </a:pPr>
            <a:fld id="{22749DED-DA89-4946-8B84-D9764F707E3F}" type="slidenum">
              <a:rPr lang="en-US" sz="1200" b="1" smtClean="0">
                <a:solidFill>
                  <a:srgbClr val="003C69"/>
                </a:solidFill>
                <a:ea typeface="ＭＳ Ｐゴシック" pitchFamily="34" charset="-128"/>
              </a:rPr>
              <a:pPr algn="ctr" eaLnBrk="1" hangingPunct="1">
                <a:spcBef>
                  <a:spcPct val="50000"/>
                </a:spcBef>
                <a:defRPr/>
              </a:pPr>
              <a:t>‹#›</a:t>
            </a:fld>
            <a:r>
              <a:rPr lang="en-US" sz="1200" b="1" dirty="0">
                <a:solidFill>
                  <a:srgbClr val="003C69"/>
                </a:solidFill>
                <a:ea typeface="ＭＳ Ｐゴシック" pitchFamily="34" charset="-128"/>
              </a:rPr>
              <a:t> </a:t>
            </a:r>
          </a:p>
        </p:txBody>
      </p:sp>
    </p:spTree>
    <p:extLst>
      <p:ext uri="{BB962C8B-B14F-4D97-AF65-F5344CB8AC3E}">
        <p14:creationId xmlns:p14="http://schemas.microsoft.com/office/powerpoint/2010/main" val="147298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401539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37004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548175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8" name="Footer Placeholder 7"/>
          <p:cNvSpPr>
            <a:spLocks noGrp="1"/>
          </p:cNvSpPr>
          <p:nvPr>
            <p:ph type="ftr" sz="quarter" idx="11"/>
          </p:nvPr>
        </p:nvSpPr>
        <p:spPr/>
        <p:txBody>
          <a:bodyPr/>
          <a:lstStyle/>
          <a:p>
            <a:endParaRPr lang="en-US" dirty="0">
              <a:solidFill>
                <a:srgbClr val="333333">
                  <a:tint val="75000"/>
                </a:srgbClr>
              </a:solidFill>
            </a:endParaRPr>
          </a:p>
        </p:txBody>
      </p:sp>
      <p:sp>
        <p:nvSpPr>
          <p:cNvPr id="9" name="Slide Number Placeholder 8"/>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94603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4" name="Footer Placeholder 3"/>
          <p:cNvSpPr>
            <a:spLocks noGrp="1"/>
          </p:cNvSpPr>
          <p:nvPr>
            <p:ph type="ftr" sz="quarter" idx="11"/>
          </p:nvPr>
        </p:nvSpPr>
        <p:spPr/>
        <p:txBody>
          <a:bodyPr/>
          <a:lstStyle/>
          <a:p>
            <a:endParaRPr lang="en-US" dirty="0">
              <a:solidFill>
                <a:srgbClr val="333333">
                  <a:tint val="75000"/>
                </a:srgbClr>
              </a:solidFill>
            </a:endParaRPr>
          </a:p>
        </p:txBody>
      </p:sp>
      <p:sp>
        <p:nvSpPr>
          <p:cNvPr id="5" name="Slide Number Placeholder 4"/>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2597494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3" name="Footer Placeholder 2"/>
          <p:cNvSpPr>
            <a:spLocks noGrp="1"/>
          </p:cNvSpPr>
          <p:nvPr>
            <p:ph type="ftr" sz="quarter" idx="11"/>
          </p:nvPr>
        </p:nvSpPr>
        <p:spPr/>
        <p:txBody>
          <a:bodyPr/>
          <a:lstStyle/>
          <a:p>
            <a:endParaRPr lang="en-US" dirty="0">
              <a:solidFill>
                <a:srgbClr val="333333">
                  <a:tint val="75000"/>
                </a:srgbClr>
              </a:solidFill>
            </a:endParaRPr>
          </a:p>
        </p:txBody>
      </p:sp>
      <p:sp>
        <p:nvSpPr>
          <p:cNvPr id="4" name="Slide Number Placeholder 3"/>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856617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77081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1066800" y="238125"/>
            <a:ext cx="7162800" cy="685800"/>
          </a:xfrm>
          <a:prstGeom prst="rect">
            <a:avLst/>
          </a:prstGeom>
        </p:spPr>
        <p:txBody>
          <a:bodyPr/>
          <a:lstStyle/>
          <a:p>
            <a:r>
              <a:rPr lang="en-US"/>
              <a:t>Click to edit Master title style</a:t>
            </a:r>
          </a:p>
        </p:txBody>
      </p:sp>
      <p:sp>
        <p:nvSpPr>
          <p:cNvPr id="9" name="Rectangle 8"/>
          <p:cNvSpPr/>
          <p:nvPr userDrawn="1"/>
        </p:nvSpPr>
        <p:spPr>
          <a:xfrm>
            <a:off x="914400" y="123825"/>
            <a:ext cx="7315200" cy="914400"/>
          </a:xfrm>
          <a:prstGeom prst="rect">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userDrawn="1"/>
        </p:nvSpPr>
        <p:spPr>
          <a:xfrm>
            <a:off x="152400" y="123825"/>
            <a:ext cx="898155" cy="9144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47"/>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lgn="ctr">
              <a:defRPr/>
            </a:pPr>
            <a:r>
              <a:rPr lang="en-US" dirty="0"/>
              <a:t>Footer</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729256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62559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888404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txBox="1">
            <a:spLocks/>
          </p:cNvSpPr>
          <p:nvPr userDrawn="1"/>
        </p:nvSpPr>
        <p:spPr bwMode="auto">
          <a:xfrm>
            <a:off x="1066800" y="238125"/>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a:defRPr/>
            </a:pPr>
            <a:r>
              <a:rPr lang="en-US" kern="0" dirty="0">
                <a:solidFill>
                  <a:srgbClr val="FFFFFF"/>
                </a:solidFill>
                <a:latin typeface="Tahoma"/>
              </a:rPr>
              <a:t>Click to edit Master title style</a:t>
            </a:r>
          </a:p>
        </p:txBody>
      </p:sp>
      <p:sp>
        <p:nvSpPr>
          <p:cNvPr id="15" name="Text Box 8"/>
          <p:cNvSpPr txBox="1">
            <a:spLocks noChangeArrowheads="1"/>
          </p:cNvSpPr>
          <p:nvPr userDrawn="1"/>
        </p:nvSpPr>
        <p:spPr bwMode="auto">
          <a:xfrm>
            <a:off x="8356600" y="428625"/>
            <a:ext cx="663575" cy="274637"/>
          </a:xfrm>
          <a:prstGeom prst="rect">
            <a:avLst/>
          </a:prstGeom>
          <a:noFill/>
          <a:ln>
            <a:noFill/>
          </a:ln>
        </p:spPr>
        <p:txBody>
          <a:bodyPr lIns="91408" tIns="45704" rIns="91408" bIns="45704">
            <a:spAutoFit/>
          </a:bodyPr>
          <a:lstStyle>
            <a:lvl1pPr eaLnBrk="0" hangingPunct="0">
              <a:defRPr sz="800">
                <a:solidFill>
                  <a:schemeClr val="tx1"/>
                </a:solidFill>
                <a:latin typeface="Tahoma" pitchFamily="34" charset="0"/>
              </a:defRPr>
            </a:lvl1pPr>
            <a:lvl2pPr marL="742950" indent="-285750" eaLnBrk="0" hangingPunct="0">
              <a:defRPr sz="800">
                <a:solidFill>
                  <a:schemeClr val="tx1"/>
                </a:solidFill>
                <a:latin typeface="Tahoma" pitchFamily="34" charset="0"/>
              </a:defRPr>
            </a:lvl2pPr>
            <a:lvl3pPr marL="1143000" indent="-228600" eaLnBrk="0" hangingPunct="0">
              <a:defRPr sz="800">
                <a:solidFill>
                  <a:schemeClr val="tx1"/>
                </a:solidFill>
                <a:latin typeface="Tahoma" pitchFamily="34" charset="0"/>
              </a:defRPr>
            </a:lvl3pPr>
            <a:lvl4pPr marL="1600200" indent="-228600" eaLnBrk="0" hangingPunct="0">
              <a:defRPr sz="800">
                <a:solidFill>
                  <a:schemeClr val="tx1"/>
                </a:solidFill>
                <a:latin typeface="Tahoma" pitchFamily="34" charset="0"/>
              </a:defRPr>
            </a:lvl4pPr>
            <a:lvl5pPr marL="2057400" indent="-228600" eaLnBrk="0" hangingPunct="0">
              <a:defRPr sz="800">
                <a:solidFill>
                  <a:schemeClr val="tx1"/>
                </a:solidFill>
                <a:latin typeface="Tahoma" pitchFamily="34" charset="0"/>
              </a:defRPr>
            </a:lvl5pPr>
            <a:lvl6pPr marL="2514600" indent="-228600" eaLnBrk="0" fontAlgn="base" hangingPunct="0">
              <a:spcBef>
                <a:spcPts val="200"/>
              </a:spcBef>
              <a:spcAft>
                <a:spcPct val="0"/>
              </a:spcAft>
              <a:buFont typeface="Arial" charset="0"/>
              <a:buChar char="•"/>
              <a:defRPr sz="800">
                <a:solidFill>
                  <a:schemeClr val="tx1"/>
                </a:solidFill>
                <a:latin typeface="Tahoma" pitchFamily="34" charset="0"/>
              </a:defRPr>
            </a:lvl6pPr>
            <a:lvl7pPr marL="2971800" indent="-228600" eaLnBrk="0" fontAlgn="base" hangingPunct="0">
              <a:spcBef>
                <a:spcPts val="200"/>
              </a:spcBef>
              <a:spcAft>
                <a:spcPct val="0"/>
              </a:spcAft>
              <a:buFont typeface="Arial" charset="0"/>
              <a:buChar char="•"/>
              <a:defRPr sz="800">
                <a:solidFill>
                  <a:schemeClr val="tx1"/>
                </a:solidFill>
                <a:latin typeface="Tahoma" pitchFamily="34" charset="0"/>
              </a:defRPr>
            </a:lvl7pPr>
            <a:lvl8pPr marL="3429000" indent="-228600" eaLnBrk="0" fontAlgn="base" hangingPunct="0">
              <a:spcBef>
                <a:spcPts val="200"/>
              </a:spcBef>
              <a:spcAft>
                <a:spcPct val="0"/>
              </a:spcAft>
              <a:buFont typeface="Arial" charset="0"/>
              <a:buChar char="•"/>
              <a:defRPr sz="800">
                <a:solidFill>
                  <a:schemeClr val="tx1"/>
                </a:solidFill>
                <a:latin typeface="Tahoma" pitchFamily="34" charset="0"/>
              </a:defRPr>
            </a:lvl8pPr>
            <a:lvl9pPr marL="3886200" indent="-228600" eaLnBrk="0" fontAlgn="base" hangingPunct="0">
              <a:spcBef>
                <a:spcPts val="200"/>
              </a:spcBef>
              <a:spcAft>
                <a:spcPct val="0"/>
              </a:spcAft>
              <a:buFont typeface="Arial" charset="0"/>
              <a:buChar char="•"/>
              <a:defRPr sz="800">
                <a:solidFill>
                  <a:schemeClr val="tx1"/>
                </a:solidFill>
                <a:latin typeface="Tahoma" pitchFamily="34" charset="0"/>
              </a:defRPr>
            </a:lvl9pPr>
          </a:lstStyle>
          <a:p>
            <a:pPr algn="ctr" eaLnBrk="1" hangingPunct="1">
              <a:spcBef>
                <a:spcPct val="50000"/>
              </a:spcBef>
              <a:defRPr/>
            </a:pPr>
            <a:fld id="{22749DED-DA89-4946-8B84-D9764F707E3F}" type="slidenum">
              <a:rPr lang="en-US" sz="1200" b="1" smtClean="0">
                <a:solidFill>
                  <a:srgbClr val="003C69"/>
                </a:solidFill>
                <a:ea typeface="ＭＳ Ｐゴシック" pitchFamily="34" charset="-128"/>
              </a:rPr>
              <a:pPr algn="ctr" eaLnBrk="1" hangingPunct="1">
                <a:spcBef>
                  <a:spcPct val="50000"/>
                </a:spcBef>
                <a:defRPr/>
              </a:pPr>
              <a:t>‹#›</a:t>
            </a:fld>
            <a:r>
              <a:rPr lang="en-US" sz="1200" b="1" dirty="0">
                <a:solidFill>
                  <a:srgbClr val="003C69"/>
                </a:solidFill>
                <a:ea typeface="ＭＳ Ｐゴシック" pitchFamily="34" charset="-128"/>
              </a:rPr>
              <a:t> </a:t>
            </a:r>
          </a:p>
        </p:txBody>
      </p:sp>
      <p:pic>
        <p:nvPicPr>
          <p:cNvPr id="5" name="Picture 4" descr="Z:\Clients\American Association of Orthodontists\Client Assets\AAO Logo - No Background - Large - USE THIS.gif">
            <a:extLst>
              <a:ext uri="{FF2B5EF4-FFF2-40B4-BE49-F238E27FC236}">
                <a16:creationId xmlns:a16="http://schemas.microsoft.com/office/drawing/2014/main" id="{67C9DA03-839F-40AE-B06F-CA2D35971E8F}"/>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8750"/>
          <a:stretch/>
        </p:blipFill>
        <p:spPr bwMode="auto">
          <a:xfrm>
            <a:off x="8229600" y="6279536"/>
            <a:ext cx="797663" cy="30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12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908302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2031590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164792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8" name="Footer Placeholder 7"/>
          <p:cNvSpPr>
            <a:spLocks noGrp="1"/>
          </p:cNvSpPr>
          <p:nvPr>
            <p:ph type="ftr" sz="quarter" idx="11"/>
          </p:nvPr>
        </p:nvSpPr>
        <p:spPr/>
        <p:txBody>
          <a:bodyPr/>
          <a:lstStyle/>
          <a:p>
            <a:endParaRPr lang="en-US" dirty="0">
              <a:solidFill>
                <a:srgbClr val="333333">
                  <a:tint val="75000"/>
                </a:srgbClr>
              </a:solidFill>
            </a:endParaRPr>
          </a:p>
        </p:txBody>
      </p:sp>
      <p:sp>
        <p:nvSpPr>
          <p:cNvPr id="9" name="Slide Number Placeholder 8"/>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4213230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4" name="Footer Placeholder 3"/>
          <p:cNvSpPr>
            <a:spLocks noGrp="1"/>
          </p:cNvSpPr>
          <p:nvPr>
            <p:ph type="ftr" sz="quarter" idx="11"/>
          </p:nvPr>
        </p:nvSpPr>
        <p:spPr/>
        <p:txBody>
          <a:bodyPr/>
          <a:lstStyle/>
          <a:p>
            <a:endParaRPr lang="en-US" dirty="0">
              <a:solidFill>
                <a:srgbClr val="333333">
                  <a:tint val="75000"/>
                </a:srgbClr>
              </a:solidFill>
            </a:endParaRPr>
          </a:p>
        </p:txBody>
      </p:sp>
      <p:sp>
        <p:nvSpPr>
          <p:cNvPr id="5" name="Slide Number Placeholder 4"/>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209916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3" name="Footer Placeholder 2"/>
          <p:cNvSpPr>
            <a:spLocks noGrp="1"/>
          </p:cNvSpPr>
          <p:nvPr>
            <p:ph type="ftr" sz="quarter" idx="11"/>
          </p:nvPr>
        </p:nvSpPr>
        <p:spPr/>
        <p:txBody>
          <a:bodyPr/>
          <a:lstStyle/>
          <a:p>
            <a:endParaRPr lang="en-US" dirty="0">
              <a:solidFill>
                <a:srgbClr val="333333">
                  <a:tint val="75000"/>
                </a:srgbClr>
              </a:solidFill>
            </a:endParaRPr>
          </a:p>
        </p:txBody>
      </p:sp>
      <p:sp>
        <p:nvSpPr>
          <p:cNvPr id="4" name="Slide Number Placeholder 3"/>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264258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1066800" y="238125"/>
            <a:ext cx="7162800" cy="685800"/>
          </a:xfrm>
          <a:prstGeom prst="rect">
            <a:avLst/>
          </a:prstGeom>
        </p:spPr>
        <p:txBody>
          <a:bodyPr/>
          <a:lstStyle/>
          <a:p>
            <a:r>
              <a:rPr lang="en-US"/>
              <a:t>Click to edit Master title style</a:t>
            </a:r>
          </a:p>
        </p:txBody>
      </p:sp>
      <p:sp>
        <p:nvSpPr>
          <p:cNvPr id="7" name="Rectangle 6"/>
          <p:cNvSpPr/>
          <p:nvPr userDrawn="1"/>
        </p:nvSpPr>
        <p:spPr>
          <a:xfrm>
            <a:off x="914400" y="123825"/>
            <a:ext cx="7315200" cy="914400"/>
          </a:xfrm>
          <a:prstGeom prst="rect">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userDrawn="1"/>
        </p:nvSpPr>
        <p:spPr>
          <a:xfrm>
            <a:off x="152400" y="123825"/>
            <a:ext cx="898155" cy="9144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47"/>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lgn="ctr">
              <a:defRPr/>
            </a:pPr>
            <a:r>
              <a:rPr lang="en-US" dirty="0"/>
              <a:t>Footer</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2674545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333333">
                  <a:tint val="75000"/>
                </a:srgbClr>
              </a:solidFill>
            </a:endParaRPr>
          </a:p>
        </p:txBody>
      </p:sp>
      <p:sp>
        <p:nvSpPr>
          <p:cNvPr id="7" name="Slide Number Placeholder 6"/>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892003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819641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33333">
                  <a:tint val="75000"/>
                </a:srgbClr>
              </a:solidFill>
            </a:endParaRPr>
          </a:p>
        </p:txBody>
      </p:sp>
      <p:sp>
        <p:nvSpPr>
          <p:cNvPr id="6" name="Slide Number Placeholder 5"/>
          <p:cNvSpPr>
            <a:spLocks noGrp="1"/>
          </p:cNvSpPr>
          <p:nvPr>
            <p:ph type="sldNum" sz="quarter" idx="12"/>
          </p:nvPr>
        </p:nvSpPr>
        <p:spPr/>
        <p:txBody>
          <a:body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183312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3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0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3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0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3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0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8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914400" y="123825"/>
            <a:ext cx="7315200" cy="914400"/>
          </a:xfrm>
          <a:prstGeom prst="rect">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highlight>
                <a:srgbClr val="00FFFF"/>
              </a:highlight>
            </a:endParaRPr>
          </a:p>
        </p:txBody>
      </p:sp>
      <p:sp>
        <p:nvSpPr>
          <p:cNvPr id="1034" name="Text Box 8"/>
          <p:cNvSpPr txBox="1">
            <a:spLocks noChangeArrowheads="1"/>
          </p:cNvSpPr>
          <p:nvPr/>
        </p:nvSpPr>
        <p:spPr bwMode="auto">
          <a:xfrm>
            <a:off x="8356600" y="428625"/>
            <a:ext cx="663575" cy="274637"/>
          </a:xfrm>
          <a:prstGeom prst="rect">
            <a:avLst/>
          </a:prstGeom>
          <a:noFill/>
          <a:ln>
            <a:noFill/>
          </a:ln>
        </p:spPr>
        <p:txBody>
          <a:bodyPr lIns="91408" tIns="45704" rIns="91408" bIns="45704">
            <a:spAutoFit/>
          </a:bodyPr>
          <a:lstStyle>
            <a:lvl1pPr eaLnBrk="0" hangingPunct="0">
              <a:defRPr sz="800">
                <a:solidFill>
                  <a:schemeClr val="tx1"/>
                </a:solidFill>
                <a:latin typeface="Tahoma" pitchFamily="34" charset="0"/>
              </a:defRPr>
            </a:lvl1pPr>
            <a:lvl2pPr marL="742950" indent="-285750" eaLnBrk="0" hangingPunct="0">
              <a:defRPr sz="800">
                <a:solidFill>
                  <a:schemeClr val="tx1"/>
                </a:solidFill>
                <a:latin typeface="Tahoma" pitchFamily="34" charset="0"/>
              </a:defRPr>
            </a:lvl2pPr>
            <a:lvl3pPr marL="1143000" indent="-228600" eaLnBrk="0" hangingPunct="0">
              <a:defRPr sz="800">
                <a:solidFill>
                  <a:schemeClr val="tx1"/>
                </a:solidFill>
                <a:latin typeface="Tahoma" pitchFamily="34" charset="0"/>
              </a:defRPr>
            </a:lvl3pPr>
            <a:lvl4pPr marL="1600200" indent="-228600" eaLnBrk="0" hangingPunct="0">
              <a:defRPr sz="800">
                <a:solidFill>
                  <a:schemeClr val="tx1"/>
                </a:solidFill>
                <a:latin typeface="Tahoma" pitchFamily="34" charset="0"/>
              </a:defRPr>
            </a:lvl4pPr>
            <a:lvl5pPr marL="2057400" indent="-228600" eaLnBrk="0" hangingPunct="0">
              <a:defRPr sz="800">
                <a:solidFill>
                  <a:schemeClr val="tx1"/>
                </a:solidFill>
                <a:latin typeface="Tahoma" pitchFamily="34" charset="0"/>
              </a:defRPr>
            </a:lvl5pPr>
            <a:lvl6pPr marL="2514600" indent="-228600" eaLnBrk="0" fontAlgn="base" hangingPunct="0">
              <a:spcBef>
                <a:spcPts val="200"/>
              </a:spcBef>
              <a:spcAft>
                <a:spcPct val="0"/>
              </a:spcAft>
              <a:buFont typeface="Arial" charset="0"/>
              <a:buChar char="•"/>
              <a:defRPr sz="800">
                <a:solidFill>
                  <a:schemeClr val="tx1"/>
                </a:solidFill>
                <a:latin typeface="Tahoma" pitchFamily="34" charset="0"/>
              </a:defRPr>
            </a:lvl6pPr>
            <a:lvl7pPr marL="2971800" indent="-228600" eaLnBrk="0" fontAlgn="base" hangingPunct="0">
              <a:spcBef>
                <a:spcPts val="200"/>
              </a:spcBef>
              <a:spcAft>
                <a:spcPct val="0"/>
              </a:spcAft>
              <a:buFont typeface="Arial" charset="0"/>
              <a:buChar char="•"/>
              <a:defRPr sz="800">
                <a:solidFill>
                  <a:schemeClr val="tx1"/>
                </a:solidFill>
                <a:latin typeface="Tahoma" pitchFamily="34" charset="0"/>
              </a:defRPr>
            </a:lvl7pPr>
            <a:lvl8pPr marL="3429000" indent="-228600" eaLnBrk="0" fontAlgn="base" hangingPunct="0">
              <a:spcBef>
                <a:spcPts val="200"/>
              </a:spcBef>
              <a:spcAft>
                <a:spcPct val="0"/>
              </a:spcAft>
              <a:buFont typeface="Arial" charset="0"/>
              <a:buChar char="•"/>
              <a:defRPr sz="800">
                <a:solidFill>
                  <a:schemeClr val="tx1"/>
                </a:solidFill>
                <a:latin typeface="Tahoma" pitchFamily="34" charset="0"/>
              </a:defRPr>
            </a:lvl8pPr>
            <a:lvl9pPr marL="3886200" indent="-228600" eaLnBrk="0" fontAlgn="base" hangingPunct="0">
              <a:spcBef>
                <a:spcPts val="200"/>
              </a:spcBef>
              <a:spcAft>
                <a:spcPct val="0"/>
              </a:spcAft>
              <a:buFont typeface="Arial" charset="0"/>
              <a:buChar char="•"/>
              <a:defRPr sz="800">
                <a:solidFill>
                  <a:schemeClr val="tx1"/>
                </a:solidFill>
                <a:latin typeface="Tahoma" pitchFamily="34" charset="0"/>
              </a:defRPr>
            </a:lvl9pPr>
          </a:lstStyle>
          <a:p>
            <a:pPr algn="ctr" eaLnBrk="1" hangingPunct="1">
              <a:spcBef>
                <a:spcPct val="50000"/>
              </a:spcBef>
              <a:defRPr/>
            </a:pPr>
            <a:fld id="{22749DED-DA89-4946-8B84-D9764F707E3F}" type="slidenum">
              <a:rPr lang="en-US" sz="1200" b="1" smtClean="0">
                <a:solidFill>
                  <a:schemeClr val="accent1"/>
                </a:solidFill>
                <a:ea typeface="ＭＳ Ｐゴシック" pitchFamily="34" charset="-128"/>
              </a:rPr>
              <a:pPr algn="ctr" eaLnBrk="1" hangingPunct="1">
                <a:spcBef>
                  <a:spcPct val="50000"/>
                </a:spcBef>
                <a:defRPr/>
              </a:pPr>
              <a:t>‹#›</a:t>
            </a:fld>
            <a:r>
              <a:rPr lang="en-US" sz="1200" b="1" dirty="0">
                <a:solidFill>
                  <a:schemeClr val="accent1"/>
                </a:solidFill>
                <a:ea typeface="ＭＳ Ｐゴシック" pitchFamily="34" charset="-128"/>
              </a:rPr>
              <a:t> </a:t>
            </a:r>
          </a:p>
        </p:txBody>
      </p:sp>
      <p:sp>
        <p:nvSpPr>
          <p:cNvPr id="12" name="Rectangle 11"/>
          <p:cNvSpPr/>
          <p:nvPr/>
        </p:nvSpPr>
        <p:spPr>
          <a:xfrm>
            <a:off x="152400" y="123825"/>
            <a:ext cx="898155" cy="9144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Z:\Clients\American Association of Orthodontists\Client Assets\AAO Logo - No Background - Large - USE THIS.gif">
            <a:extLst>
              <a:ext uri="{FF2B5EF4-FFF2-40B4-BE49-F238E27FC236}">
                <a16:creationId xmlns:a16="http://schemas.microsoft.com/office/drawing/2014/main" id="{50DD0E8F-7C45-4820-A486-9F81C1AD31EF}"/>
              </a:ext>
            </a:extLst>
          </p:cNvPr>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b="18750"/>
          <a:stretch/>
        </p:blipFill>
        <p:spPr bwMode="auto">
          <a:xfrm>
            <a:off x="8229600" y="6279536"/>
            <a:ext cx="797663" cy="30590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7" r:id="rId4"/>
    <p:sldLayoutId id="2147483656" r:id="rId5"/>
    <p:sldLayoutId id="2147483766" r:id="rId6"/>
    <p:sldLayoutId id="2147483767" r:id="rId7"/>
    <p:sldLayoutId id="2147483769" r:id="rId8"/>
    <p:sldLayoutId id="2147483770" r:id="rId9"/>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p:titleStyle>
    <p:bodyStyle>
      <a:lvl1pPr marL="341313" indent="-34131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Font typeface="Wingdings" pitchFamily="2" charset="2"/>
        <a:buChar char="§"/>
        <a:defRPr sz="1800">
          <a:solidFill>
            <a:schemeClr val="tx1"/>
          </a:solidFill>
          <a:latin typeface="+mn-lt"/>
        </a:defRPr>
      </a:lvl2pPr>
      <a:lvl3pPr marL="1141413" indent="-22701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3pPr>
      <a:lvl4pPr marL="1598613" indent="-227013"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614F3-7C1A-4DCB-A570-D6D702BA1269}" type="datetimeFigureOut">
              <a:rPr lang="en-US" smtClean="0"/>
              <a:t>7/8/2025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BC46A-DD66-41C5-9E90-A1AC7EEF6CE6}" type="slidenum">
              <a:rPr lang="en-US" smtClean="0"/>
              <a:t>‹#›</a:t>
            </a:fld>
            <a:endParaRPr lang="en-US" dirty="0"/>
          </a:p>
        </p:txBody>
      </p:sp>
    </p:spTree>
    <p:extLst>
      <p:ext uri="{BB962C8B-B14F-4D97-AF65-F5344CB8AC3E}">
        <p14:creationId xmlns:p14="http://schemas.microsoft.com/office/powerpoint/2010/main" val="198426361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33333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290598598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33333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14902371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614F3-7C1A-4DCB-A570-D6D702BA1269}" type="datetimeFigureOut">
              <a:rPr lang="en-US" smtClean="0">
                <a:solidFill>
                  <a:srgbClr val="333333">
                    <a:tint val="75000"/>
                  </a:srgbClr>
                </a:solidFill>
              </a:rPr>
              <a:pPr/>
              <a:t>7/8/2025</a:t>
            </a:fld>
            <a:endParaRPr lang="en-US" dirty="0">
              <a:solidFill>
                <a:srgbClr val="33333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33333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BC46A-DD66-41C5-9E90-A1AC7EEF6CE6}" type="slidenum">
              <a:rPr lang="en-US" smtClean="0">
                <a:solidFill>
                  <a:srgbClr val="333333">
                    <a:tint val="75000"/>
                  </a:srgbClr>
                </a:solidFill>
              </a:rPr>
              <a:pPr/>
              <a:t>‹#›</a:t>
            </a:fld>
            <a:endParaRPr lang="en-US" dirty="0">
              <a:solidFill>
                <a:srgbClr val="333333">
                  <a:tint val="75000"/>
                </a:srgbClr>
              </a:solidFill>
            </a:endParaRPr>
          </a:p>
        </p:txBody>
      </p:sp>
    </p:spTree>
    <p:extLst>
      <p:ext uri="{BB962C8B-B14F-4D97-AF65-F5344CB8AC3E}">
        <p14:creationId xmlns:p14="http://schemas.microsoft.com/office/powerpoint/2010/main" val="3397866209"/>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7" name="Rectangle 2"/>
          <p:cNvSpPr>
            <a:spLocks noChangeArrowheads="1"/>
          </p:cNvSpPr>
          <p:nvPr/>
        </p:nvSpPr>
        <p:spPr bwMode="auto">
          <a:xfrm>
            <a:off x="1752600" y="4000500"/>
            <a:ext cx="5715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b="1">
                <a:solidFill>
                  <a:schemeClr val="tx1"/>
                </a:solidFill>
                <a:latin typeface="Tahoma" pitchFamily="34" charset="0"/>
              </a:defRPr>
            </a:lvl1pPr>
            <a:lvl2pPr eaLnBrk="0" hangingPunct="0">
              <a:spcBef>
                <a:spcPct val="0"/>
              </a:spcBef>
              <a:defRPr sz="2400" b="1">
                <a:solidFill>
                  <a:schemeClr val="tx1"/>
                </a:solidFill>
                <a:latin typeface="Tahoma" pitchFamily="34" charset="0"/>
              </a:defRPr>
            </a:lvl2pPr>
            <a:lvl3pPr eaLnBrk="0" hangingPunct="0">
              <a:spcBef>
                <a:spcPct val="0"/>
              </a:spcBef>
              <a:defRPr sz="2400" b="1">
                <a:solidFill>
                  <a:schemeClr val="tx1"/>
                </a:solidFill>
                <a:latin typeface="Tahoma" pitchFamily="34" charset="0"/>
              </a:defRPr>
            </a:lvl3pPr>
            <a:lvl4pPr eaLnBrk="0" hangingPunct="0">
              <a:spcBef>
                <a:spcPct val="0"/>
              </a:spcBef>
              <a:defRPr sz="2400" b="1">
                <a:solidFill>
                  <a:schemeClr val="tx1"/>
                </a:solidFill>
                <a:latin typeface="Tahoma" pitchFamily="34" charset="0"/>
              </a:defRPr>
            </a:lvl4pPr>
            <a:lvl5pPr eaLnBrk="0" hangingPunct="0">
              <a:spcBef>
                <a:spcPct val="0"/>
              </a:spcBef>
              <a:defRPr sz="2400" b="1">
                <a:solidFill>
                  <a:schemeClr val="tx1"/>
                </a:solidFill>
                <a:latin typeface="Tahoma" pitchFamily="34" charset="0"/>
              </a:defRPr>
            </a:lvl5pPr>
            <a:lvl6pPr marL="457200" eaLnBrk="0" fontAlgn="base" hangingPunct="0">
              <a:spcBef>
                <a:spcPct val="0"/>
              </a:spcBef>
              <a:spcAft>
                <a:spcPct val="0"/>
              </a:spcAft>
              <a:defRPr sz="2400" b="1">
                <a:solidFill>
                  <a:schemeClr val="tx1"/>
                </a:solidFill>
                <a:latin typeface="Tahoma" pitchFamily="34" charset="0"/>
              </a:defRPr>
            </a:lvl6pPr>
            <a:lvl7pPr marL="914400" eaLnBrk="0" fontAlgn="base" hangingPunct="0">
              <a:spcBef>
                <a:spcPct val="0"/>
              </a:spcBef>
              <a:spcAft>
                <a:spcPct val="0"/>
              </a:spcAft>
              <a:defRPr sz="2400" b="1">
                <a:solidFill>
                  <a:schemeClr val="tx1"/>
                </a:solidFill>
                <a:latin typeface="Tahoma" pitchFamily="34" charset="0"/>
              </a:defRPr>
            </a:lvl7pPr>
            <a:lvl8pPr marL="1371600" eaLnBrk="0" fontAlgn="base" hangingPunct="0">
              <a:spcBef>
                <a:spcPct val="0"/>
              </a:spcBef>
              <a:spcAft>
                <a:spcPct val="0"/>
              </a:spcAft>
              <a:defRPr sz="2400" b="1">
                <a:solidFill>
                  <a:schemeClr val="tx1"/>
                </a:solidFill>
                <a:latin typeface="Tahoma" pitchFamily="34" charset="0"/>
              </a:defRPr>
            </a:lvl8pPr>
            <a:lvl9pPr marL="1828800" eaLnBrk="0" fontAlgn="base" hangingPunct="0">
              <a:spcBef>
                <a:spcPct val="0"/>
              </a:spcBef>
              <a:spcAft>
                <a:spcPct val="0"/>
              </a:spcAft>
              <a:defRPr sz="2400" b="1">
                <a:solidFill>
                  <a:schemeClr val="tx1"/>
                </a:solidFill>
                <a:latin typeface="Tahoma" pitchFamily="34" charset="0"/>
              </a:defRPr>
            </a:lvl9pPr>
          </a:lstStyle>
          <a:p>
            <a:pPr algn="ctr" eaLnBrk="1" hangingPunct="1">
              <a:buFontTx/>
              <a:buNone/>
            </a:pPr>
            <a:r>
              <a:rPr lang="en-US" altLang="en-US" sz="1800" dirty="0">
                <a:solidFill>
                  <a:schemeClr val="tx2"/>
                </a:solidFill>
                <a:ea typeface="ＭＳ Ｐゴシック" pitchFamily="34" charset="-128"/>
              </a:rPr>
              <a:t>2025 Economics of Orthodontics Analysis</a:t>
            </a:r>
          </a:p>
          <a:p>
            <a:pPr algn="ctr" eaLnBrk="1" hangingPunct="1">
              <a:buFontTx/>
              <a:buNone/>
            </a:pPr>
            <a:r>
              <a:rPr lang="en-US" altLang="en-US" sz="1800" dirty="0">
                <a:solidFill>
                  <a:schemeClr val="tx2"/>
                </a:solidFill>
                <a:ea typeface="ＭＳ Ｐゴシック" pitchFamily="34" charset="-128"/>
              </a:rPr>
              <a:t>Reporting on 2024 Practice &amp; Patient Statistics</a:t>
            </a:r>
            <a:br>
              <a:rPr lang="en-US" altLang="en-US" sz="2000" dirty="0">
                <a:solidFill>
                  <a:schemeClr val="tx2"/>
                </a:solidFill>
                <a:ea typeface="ＭＳ Ｐゴシック" pitchFamily="34" charset="-128"/>
              </a:rPr>
            </a:br>
            <a:endParaRPr lang="en-US" altLang="en-US" sz="2000" dirty="0">
              <a:solidFill>
                <a:schemeClr val="tx2"/>
              </a:solidFill>
              <a:ea typeface="ＭＳ Ｐゴシック" pitchFamily="34" charset="-128"/>
            </a:endParaRPr>
          </a:p>
          <a:p>
            <a:pPr algn="ctr" eaLnBrk="1" hangingPunct="1">
              <a:buFontTx/>
              <a:buNone/>
            </a:pPr>
            <a:r>
              <a:rPr lang="en-US" altLang="en-US" sz="2000">
                <a:solidFill>
                  <a:schemeClr val="tx2"/>
                </a:solidFill>
                <a:ea typeface="ＭＳ Ｐゴシック" pitchFamily="34" charset="-128"/>
              </a:rPr>
              <a:t>Report</a:t>
            </a:r>
            <a:br>
              <a:rPr lang="en-US" altLang="en-US" sz="2000">
                <a:solidFill>
                  <a:schemeClr val="tx2"/>
                </a:solidFill>
                <a:ea typeface="ＭＳ Ｐゴシック" pitchFamily="34" charset="-128"/>
              </a:rPr>
            </a:br>
            <a:r>
              <a:rPr lang="en-US" altLang="en-US" sz="2000">
                <a:solidFill>
                  <a:schemeClr val="tx2"/>
                </a:solidFill>
                <a:ea typeface="ＭＳ Ｐゴシック" pitchFamily="34" charset="-128"/>
              </a:rPr>
              <a:t>Updated </a:t>
            </a:r>
            <a:r>
              <a:rPr lang="en-US" altLang="en-US" sz="2000" dirty="0">
                <a:solidFill>
                  <a:schemeClr val="tx2"/>
                </a:solidFill>
                <a:ea typeface="ＭＳ Ｐゴシック" pitchFamily="34" charset="-128"/>
              </a:rPr>
              <a:t>July 2025</a:t>
            </a:r>
          </a:p>
        </p:txBody>
      </p:sp>
      <p:pic>
        <p:nvPicPr>
          <p:cNvPr id="1028" name="Picture 4" descr="Z:\Clients\American Association of Orthodontists\Client Assets\AAO Logo - No Background - Large - USE THIS.gif"/>
          <p:cNvPicPr>
            <a:picLocks noChangeAspect="1" noChangeArrowheads="1"/>
          </p:cNvPicPr>
          <p:nvPr/>
        </p:nvPicPr>
        <p:blipFill rotWithShape="1">
          <a:blip r:embed="rId3">
            <a:extLst>
              <a:ext uri="{28A0092B-C50C-407E-A947-70E740481C1C}">
                <a14:useLocalDpi xmlns:a14="http://schemas.microsoft.com/office/drawing/2010/main" val="0"/>
              </a:ext>
            </a:extLst>
          </a:blip>
          <a:srcRect b="18644"/>
          <a:stretch/>
        </p:blipFill>
        <p:spPr bwMode="auto">
          <a:xfrm>
            <a:off x="2182333" y="1828800"/>
            <a:ext cx="4762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50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E90C6-E9F4-5325-08DA-D2A722747DBD}"/>
              </a:ext>
            </a:extLst>
          </p:cNvPr>
          <p:cNvPicPr>
            <a:picLocks noChangeAspect="1"/>
          </p:cNvPicPr>
          <p:nvPr/>
        </p:nvPicPr>
        <p:blipFill>
          <a:blip r:embed="rId2"/>
          <a:stretch>
            <a:fillRect/>
          </a:stretch>
        </p:blipFill>
        <p:spPr>
          <a:xfrm>
            <a:off x="3180643" y="2971800"/>
            <a:ext cx="5919344" cy="2959672"/>
          </a:xfrm>
          <a:prstGeom prst="rect">
            <a:avLst/>
          </a:prstGeom>
        </p:spPr>
      </p:pic>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Practice Modality</a:t>
            </a:r>
            <a:endParaRPr lang="en-US" sz="1600" kern="0" dirty="0"/>
          </a:p>
        </p:txBody>
      </p:sp>
      <p:sp>
        <p:nvSpPr>
          <p:cNvPr id="3" name="Rectangle 2"/>
          <p:cNvSpPr/>
          <p:nvPr/>
        </p:nvSpPr>
        <p:spPr>
          <a:xfrm>
            <a:off x="228600" y="1066800"/>
            <a:ext cx="8229601" cy="1815882"/>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The percentage of orthodontist-owned single/group practices has stabilized at 70% after a previous period of decline from 91% in 2014 to 80% in 2018 and 71% in 2022.</a:t>
            </a:r>
          </a:p>
          <a:p>
            <a:pPr marL="228600" indent="-228600">
              <a:spcBef>
                <a:spcPct val="50000"/>
              </a:spcBef>
              <a:buFontTx/>
              <a:buBlip>
                <a:blip r:embed="rId3"/>
              </a:buBlip>
            </a:pPr>
            <a:r>
              <a:rPr lang="en-US" sz="1400" dirty="0">
                <a:cs typeface="Arial" charset="0"/>
              </a:rPr>
              <a:t>The combined share of respondents in a DSO/OSO modality increased to 17% compared to 14% in 2022.</a:t>
            </a:r>
          </a:p>
          <a:p>
            <a:pPr marL="228600" indent="-228600">
              <a:spcBef>
                <a:spcPct val="50000"/>
              </a:spcBef>
              <a:buFontTx/>
              <a:buBlip>
                <a:blip r:embed="rId3"/>
              </a:buBlip>
            </a:pPr>
            <a:r>
              <a:rPr lang="en-US" sz="1400" dirty="0">
                <a:cs typeface="Arial" charset="0"/>
              </a:rPr>
              <a:t>Male respondents were more likely to be in an Orthodontist Owned Solo Practice (57%) compared to females (41%).  Females were more likely to be in a DSO (14%) than males (7%), although no significant difference was found in OSOs.</a:t>
            </a:r>
          </a:p>
        </p:txBody>
      </p:sp>
      <p:sp>
        <p:nvSpPr>
          <p:cNvPr id="10" name="TextBox 9"/>
          <p:cNvSpPr txBox="1"/>
          <p:nvPr/>
        </p:nvSpPr>
        <p:spPr>
          <a:xfrm>
            <a:off x="5638800" y="5715000"/>
            <a:ext cx="762000" cy="215444"/>
          </a:xfrm>
          <a:prstGeom prst="rect">
            <a:avLst/>
          </a:prstGeom>
          <a:noFill/>
        </p:spPr>
        <p:txBody>
          <a:bodyPr wrap="square" rtlCol="0">
            <a:spAutoFit/>
          </a:bodyPr>
          <a:lstStyle/>
          <a:p>
            <a:r>
              <a:rPr lang="en-US" sz="800" dirty="0"/>
              <a:t>(n = </a:t>
            </a:r>
            <a:r>
              <a:rPr lang="en-US" dirty="0"/>
              <a:t>634</a:t>
            </a:r>
            <a:r>
              <a:rPr lang="en-US" sz="800" dirty="0"/>
              <a:t>)</a:t>
            </a:r>
          </a:p>
        </p:txBody>
      </p:sp>
      <p:sp>
        <p:nvSpPr>
          <p:cNvPr id="11" name="Text Box 4"/>
          <p:cNvSpPr txBox="1">
            <a:spLocks noChangeArrowheads="1"/>
          </p:cNvSpPr>
          <p:nvPr/>
        </p:nvSpPr>
        <p:spPr bwMode="auto">
          <a:xfrm>
            <a:off x="1981200" y="6433066"/>
            <a:ext cx="5791200" cy="338554"/>
          </a:xfrm>
          <a:prstGeom prst="rect">
            <a:avLst/>
          </a:prstGeom>
          <a:noFill/>
          <a:ln w="9525">
            <a:noFill/>
            <a:miter lim="800000"/>
            <a:headEnd/>
            <a:tailEnd/>
          </a:ln>
        </p:spPr>
        <p:txBody>
          <a:bodyPr wrap="square">
            <a:spAutoFit/>
          </a:bodyPr>
          <a:lstStyle/>
          <a:p>
            <a:pPr>
              <a:spcBef>
                <a:spcPts val="0"/>
              </a:spcBef>
            </a:pPr>
            <a:r>
              <a:rPr lang="en-US" dirty="0"/>
              <a:t>What is the practice modality you work in the majority of the time? The selection of “hybrid” is provided in the event your practice modality is not specifically identified below.</a:t>
            </a:r>
          </a:p>
        </p:txBody>
      </p:sp>
      <p:sp>
        <p:nvSpPr>
          <p:cNvPr id="7" name="TextBox 6">
            <a:extLst>
              <a:ext uri="{FF2B5EF4-FFF2-40B4-BE49-F238E27FC236}">
                <a16:creationId xmlns:a16="http://schemas.microsoft.com/office/drawing/2014/main" id="{41E61504-78DC-4C40-A95D-66A5CF1E6CE9}"/>
              </a:ext>
            </a:extLst>
          </p:cNvPr>
          <p:cNvSpPr txBox="1"/>
          <p:nvPr/>
        </p:nvSpPr>
        <p:spPr>
          <a:xfrm>
            <a:off x="228600" y="2895600"/>
            <a:ext cx="2952043" cy="3323987"/>
          </a:xfrm>
          <a:prstGeom prst="rect">
            <a:avLst/>
          </a:prstGeom>
        </p:spPr>
        <p:txBody>
          <a:bodyPr wrap="square">
            <a:spAutoFit/>
          </a:bodyPr>
          <a:lstStyle>
            <a:defPPr>
              <a:defRPr lang="en-US"/>
            </a:defPPr>
            <a:lvl1pPr marL="228600" indent="-228600">
              <a:spcBef>
                <a:spcPct val="50000"/>
              </a:spcBef>
              <a:buFontTx/>
              <a:buBlip>
                <a:blip r:embed="rId3"/>
              </a:buBlip>
              <a:defRPr sz="1400">
                <a:cs typeface="Arial" charset="0"/>
              </a:defRPr>
            </a:lvl1pPr>
          </a:lstStyle>
          <a:p>
            <a:r>
              <a:rPr lang="en-US" dirty="0"/>
              <a:t>Canadian respondents were more likely to be in an OSO (18%) than respondents from the United States (7%).</a:t>
            </a:r>
          </a:p>
          <a:p>
            <a:r>
              <a:rPr lang="en-US" dirty="0"/>
              <a:t>Respondents under the age of 35 are much more likely to have a DSO or OSO practice modality (28%) than those age 35 or older (15%).</a:t>
            </a:r>
          </a:p>
          <a:p>
            <a:r>
              <a:rPr lang="en-US" dirty="0"/>
              <a:t>Respondents under the age of 35 are also more likely to work in an Orthodontist Owned Group Practice (28%) than those age 35 or older (17%).</a:t>
            </a:r>
          </a:p>
        </p:txBody>
      </p:sp>
    </p:spTree>
    <p:extLst>
      <p:ext uri="{BB962C8B-B14F-4D97-AF65-F5344CB8AC3E}">
        <p14:creationId xmlns:p14="http://schemas.microsoft.com/office/powerpoint/2010/main" val="406582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543EC-F603-C9EA-F380-892FB76DB50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673AB57-0B91-A1E1-D507-8E53CDD98B2B}"/>
              </a:ext>
            </a:extLst>
          </p:cNvPr>
          <p:cNvPicPr>
            <a:picLocks noChangeAspect="1"/>
          </p:cNvPicPr>
          <p:nvPr/>
        </p:nvPicPr>
        <p:blipFill>
          <a:blip r:embed="rId2"/>
          <a:stretch>
            <a:fillRect/>
          </a:stretch>
        </p:blipFill>
        <p:spPr>
          <a:xfrm>
            <a:off x="17893" y="3328163"/>
            <a:ext cx="9108213" cy="2920237"/>
          </a:xfrm>
          <a:prstGeom prst="rect">
            <a:avLst/>
          </a:prstGeom>
        </p:spPr>
      </p:pic>
      <p:sp>
        <p:nvSpPr>
          <p:cNvPr id="8" name="Title 1">
            <a:extLst>
              <a:ext uri="{FF2B5EF4-FFF2-40B4-BE49-F238E27FC236}">
                <a16:creationId xmlns:a16="http://schemas.microsoft.com/office/drawing/2014/main" id="{65F02F4B-5CB4-8C91-C395-9BD44E1A5B75}"/>
              </a:ext>
            </a:extLst>
          </p:cNvPr>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Practice Modality</a:t>
            </a:r>
            <a:endParaRPr lang="en-US" sz="1600" kern="0" dirty="0"/>
          </a:p>
        </p:txBody>
      </p:sp>
      <p:sp>
        <p:nvSpPr>
          <p:cNvPr id="3" name="Rectangle 2">
            <a:extLst>
              <a:ext uri="{FF2B5EF4-FFF2-40B4-BE49-F238E27FC236}">
                <a16:creationId xmlns:a16="http://schemas.microsoft.com/office/drawing/2014/main" id="{F02636DF-D914-BCC4-E79A-F2B23BB528EE}"/>
              </a:ext>
            </a:extLst>
          </p:cNvPr>
          <p:cNvSpPr/>
          <p:nvPr/>
        </p:nvSpPr>
        <p:spPr>
          <a:xfrm>
            <a:off x="0" y="990600"/>
            <a:ext cx="9144000" cy="2308324"/>
          </a:xfrm>
          <a:prstGeom prst="rect">
            <a:avLst/>
          </a:prstGeom>
        </p:spPr>
        <p:txBody>
          <a:bodyPr wrap="square">
            <a:spAutoFit/>
          </a:bodyPr>
          <a:lstStyle/>
          <a:p>
            <a:pPr marL="228600" indent="-228600">
              <a:spcBef>
                <a:spcPct val="50000"/>
              </a:spcBef>
              <a:buBlip>
                <a:blip r:embed="rId3"/>
              </a:buBlip>
            </a:pPr>
            <a:r>
              <a:rPr lang="en-US" sz="1200" dirty="0">
                <a:cs typeface="Arial" charset="0"/>
              </a:rPr>
              <a:t>Respondents who spent 40 or more hours per week seeing patients (18%) were much more likely to work for a DSO than those who spend less than 40 hours per week seeing patients (9%).</a:t>
            </a:r>
          </a:p>
          <a:p>
            <a:pPr marL="228600" indent="-228600">
              <a:spcBef>
                <a:spcPct val="50000"/>
              </a:spcBef>
              <a:buFontTx/>
              <a:buBlip>
                <a:blip r:embed="rId3"/>
              </a:buBlip>
            </a:pPr>
            <a:r>
              <a:rPr lang="en-US" sz="1200" dirty="0">
                <a:cs typeface="Arial" charset="0"/>
              </a:rPr>
              <a:t>49% of respondents intend to be practicing in a different modality in 5 years, up from 40% in the 2022 Survey.</a:t>
            </a:r>
          </a:p>
          <a:p>
            <a:pPr marL="228600" indent="-228600">
              <a:spcBef>
                <a:spcPct val="50000"/>
              </a:spcBef>
              <a:buFontTx/>
              <a:buBlip>
                <a:blip r:embed="rId3"/>
              </a:buBlip>
            </a:pPr>
            <a:r>
              <a:rPr lang="en-US" sz="1200" dirty="0">
                <a:cs typeface="Arial" charset="0"/>
              </a:rPr>
              <a:t>The biggest change between the current and intended practice modality is 9% of members who plan to retire or no longer practice orthodontics in 5 years.  Other significant differences include a 4% decline in Orthodontist Owned Solo Practice and 6% decline in DSO.</a:t>
            </a:r>
          </a:p>
          <a:p>
            <a:pPr marL="228600" indent="-228600">
              <a:spcBef>
                <a:spcPct val="50000"/>
              </a:spcBef>
              <a:buFontTx/>
              <a:buBlip>
                <a:blip r:embed="rId3"/>
              </a:buBlip>
            </a:pPr>
            <a:r>
              <a:rPr lang="en-US" sz="1200" dirty="0">
                <a:cs typeface="Arial" charset="0"/>
              </a:rPr>
              <a:t>Most respondents who intend to be practicing in a different practice modality compared to their current one are intending to practice in an orthodontist owned solo or group practice.  </a:t>
            </a:r>
          </a:p>
          <a:p>
            <a:pPr marL="228600" indent="-228600">
              <a:spcBef>
                <a:spcPct val="50000"/>
              </a:spcBef>
              <a:buFontTx/>
              <a:buBlip>
                <a:blip r:embed="rId3"/>
              </a:buBlip>
            </a:pPr>
            <a:r>
              <a:rPr lang="en-US" sz="1200" dirty="0">
                <a:cs typeface="Arial" charset="0"/>
              </a:rPr>
              <a:t>Respondents who intend to practice in a DSO/OSO modality in 5 years reported a higher income than those who are currently in a DSO/OSO modality and is higher than those who intend to be in other modalities in 5 years.</a:t>
            </a:r>
          </a:p>
        </p:txBody>
      </p:sp>
      <p:sp>
        <p:nvSpPr>
          <p:cNvPr id="11" name="Text Box 4">
            <a:extLst>
              <a:ext uri="{FF2B5EF4-FFF2-40B4-BE49-F238E27FC236}">
                <a16:creationId xmlns:a16="http://schemas.microsoft.com/office/drawing/2014/main" id="{E2ED6CCB-6545-5617-995A-E97DC5399A1F}"/>
              </a:ext>
            </a:extLst>
          </p:cNvPr>
          <p:cNvSpPr txBox="1">
            <a:spLocks noChangeArrowheads="1"/>
          </p:cNvSpPr>
          <p:nvPr/>
        </p:nvSpPr>
        <p:spPr bwMode="auto">
          <a:xfrm>
            <a:off x="762000" y="6324600"/>
            <a:ext cx="7391400" cy="461665"/>
          </a:xfrm>
          <a:prstGeom prst="rect">
            <a:avLst/>
          </a:prstGeom>
          <a:noFill/>
          <a:ln w="9525">
            <a:noFill/>
            <a:miter lim="800000"/>
            <a:headEnd/>
            <a:tailEnd/>
          </a:ln>
        </p:spPr>
        <p:txBody>
          <a:bodyPr wrap="square">
            <a:spAutoFit/>
          </a:bodyPr>
          <a:lstStyle/>
          <a:p>
            <a:pPr>
              <a:spcBef>
                <a:spcPts val="0"/>
              </a:spcBef>
            </a:pPr>
            <a:r>
              <a:rPr lang="en-US" dirty="0"/>
              <a:t>What is the practice modality you work in the majority of the time? The selection of “hybrid” is provided in the event your practice modality is not specifically identified below.</a:t>
            </a:r>
          </a:p>
          <a:p>
            <a:pPr>
              <a:spcBef>
                <a:spcPts val="0"/>
              </a:spcBef>
            </a:pPr>
            <a:r>
              <a:rPr lang="en-US" dirty="0"/>
              <a:t>What practice modality do you intend to be primarily practicing in 5 years from now?</a:t>
            </a:r>
          </a:p>
        </p:txBody>
      </p:sp>
      <p:sp>
        <p:nvSpPr>
          <p:cNvPr id="6" name="TextBox 5">
            <a:extLst>
              <a:ext uri="{FF2B5EF4-FFF2-40B4-BE49-F238E27FC236}">
                <a16:creationId xmlns:a16="http://schemas.microsoft.com/office/drawing/2014/main" id="{4B57CA62-5F07-3E76-C690-3E6CFEB39656}"/>
              </a:ext>
            </a:extLst>
          </p:cNvPr>
          <p:cNvSpPr txBox="1"/>
          <p:nvPr/>
        </p:nvSpPr>
        <p:spPr>
          <a:xfrm>
            <a:off x="8382000" y="5956756"/>
            <a:ext cx="762000" cy="215444"/>
          </a:xfrm>
          <a:prstGeom prst="rect">
            <a:avLst/>
          </a:prstGeom>
          <a:noFill/>
        </p:spPr>
        <p:txBody>
          <a:bodyPr wrap="square" rtlCol="0">
            <a:spAutoFit/>
          </a:bodyPr>
          <a:lstStyle/>
          <a:p>
            <a:r>
              <a:rPr lang="en-US" sz="800" dirty="0"/>
              <a:t>(n = </a:t>
            </a:r>
            <a:r>
              <a:rPr lang="en-US" dirty="0"/>
              <a:t>633</a:t>
            </a:r>
            <a:r>
              <a:rPr lang="en-US" sz="800" dirty="0"/>
              <a:t>)</a:t>
            </a:r>
          </a:p>
        </p:txBody>
      </p:sp>
    </p:spTree>
    <p:extLst>
      <p:ext uri="{BB962C8B-B14F-4D97-AF65-F5344CB8AC3E}">
        <p14:creationId xmlns:p14="http://schemas.microsoft.com/office/powerpoint/2010/main" val="249552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FD85BF-B95A-3D25-09FE-70F00DDF5B68}"/>
              </a:ext>
            </a:extLst>
          </p:cNvPr>
          <p:cNvPicPr>
            <a:picLocks noChangeAspect="1"/>
          </p:cNvPicPr>
          <p:nvPr/>
        </p:nvPicPr>
        <p:blipFill>
          <a:blip r:embed="rId2"/>
          <a:stretch>
            <a:fillRect/>
          </a:stretch>
        </p:blipFill>
        <p:spPr>
          <a:xfrm>
            <a:off x="3815214" y="3336474"/>
            <a:ext cx="4874805" cy="2781300"/>
          </a:xfrm>
          <a:prstGeom prst="rect">
            <a:avLst/>
          </a:prstGeom>
        </p:spPr>
      </p:pic>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Role in Practice</a:t>
            </a:r>
            <a:endParaRPr lang="en-US" sz="1600" kern="0" dirty="0"/>
          </a:p>
        </p:txBody>
      </p:sp>
      <p:sp>
        <p:nvSpPr>
          <p:cNvPr id="3" name="Rectangle 2"/>
          <p:cNvSpPr/>
          <p:nvPr/>
        </p:nvSpPr>
        <p:spPr>
          <a:xfrm>
            <a:off x="152400" y="1143000"/>
            <a:ext cx="8839200" cy="2139047"/>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68% of respondents reported being a practice owner, either solely or as a partner, down from 80% in 2018 but similar to 2022 (69%).</a:t>
            </a:r>
          </a:p>
          <a:p>
            <a:pPr marL="228600" indent="-228600">
              <a:spcBef>
                <a:spcPct val="50000"/>
              </a:spcBef>
              <a:buFontTx/>
              <a:buBlip>
                <a:blip r:embed="rId3"/>
              </a:buBlip>
            </a:pPr>
            <a:r>
              <a:rPr lang="en-US" sz="1400" dirty="0">
                <a:cs typeface="Arial" charset="0"/>
              </a:rPr>
              <a:t>Males are more likely to be a practice owner (77%) than females (53%) with females more likely to be an employee (40%) than males (18%). (see table bottom left).</a:t>
            </a:r>
          </a:p>
          <a:p>
            <a:pPr marL="228600" indent="-228600">
              <a:spcBef>
                <a:spcPct val="50000"/>
              </a:spcBef>
              <a:buFontTx/>
              <a:buBlip>
                <a:blip r:embed="rId3"/>
              </a:buBlip>
            </a:pPr>
            <a:r>
              <a:rPr lang="en-US" sz="1400" dirty="0">
                <a:cs typeface="Arial" charset="0"/>
              </a:rPr>
              <a:t>This difference in percent of owners by gender has grown from 6 percentage points in 2016 to 14 percentage points in 2018, 20 percentage points in 2022, and now 24 percentage points in 2024.</a:t>
            </a:r>
          </a:p>
          <a:p>
            <a:pPr marL="228600" indent="-228600">
              <a:spcBef>
                <a:spcPct val="50000"/>
              </a:spcBef>
              <a:buBlip>
                <a:blip r:embed="rId3"/>
              </a:buBlip>
            </a:pPr>
            <a:r>
              <a:rPr lang="en-US" sz="1400" dirty="0">
                <a:cs typeface="Arial" charset="0"/>
              </a:rPr>
              <a:t>60% of respondents under age 35 reported being an employee.  No other age group was greater than 31% (ages 35-44).</a:t>
            </a:r>
          </a:p>
        </p:txBody>
      </p:sp>
      <p:sp>
        <p:nvSpPr>
          <p:cNvPr id="11" name="Text Box 4"/>
          <p:cNvSpPr txBox="1">
            <a:spLocks noChangeArrowheads="1"/>
          </p:cNvSpPr>
          <p:nvPr/>
        </p:nvSpPr>
        <p:spPr bwMode="auto">
          <a:xfrm>
            <a:off x="1981200" y="6324600"/>
            <a:ext cx="5791200" cy="215444"/>
          </a:xfrm>
          <a:prstGeom prst="rect">
            <a:avLst/>
          </a:prstGeom>
          <a:noFill/>
          <a:ln w="9525">
            <a:noFill/>
            <a:miter lim="800000"/>
            <a:headEnd/>
            <a:tailEnd/>
          </a:ln>
        </p:spPr>
        <p:txBody>
          <a:bodyPr wrap="square">
            <a:spAutoFit/>
          </a:bodyPr>
          <a:lstStyle/>
          <a:p>
            <a:pPr>
              <a:spcBef>
                <a:spcPts val="0"/>
              </a:spcBef>
            </a:pPr>
            <a:r>
              <a:rPr lang="en-US" dirty="0"/>
              <a:t>Please select the position that best describes your role in your primary practice. </a:t>
            </a:r>
          </a:p>
        </p:txBody>
      </p:sp>
      <p:sp>
        <p:nvSpPr>
          <p:cNvPr id="10" name="TextBox 9"/>
          <p:cNvSpPr txBox="1"/>
          <p:nvPr/>
        </p:nvSpPr>
        <p:spPr>
          <a:xfrm>
            <a:off x="6096000" y="5902330"/>
            <a:ext cx="762000" cy="215444"/>
          </a:xfrm>
          <a:prstGeom prst="rect">
            <a:avLst/>
          </a:prstGeom>
          <a:noFill/>
        </p:spPr>
        <p:txBody>
          <a:bodyPr wrap="square" rtlCol="0">
            <a:spAutoFit/>
          </a:bodyPr>
          <a:lstStyle/>
          <a:p>
            <a:r>
              <a:rPr lang="en-US" sz="800" dirty="0"/>
              <a:t>(n = 634)</a:t>
            </a:r>
          </a:p>
        </p:txBody>
      </p:sp>
      <p:pic>
        <p:nvPicPr>
          <p:cNvPr id="6" name="Picture 5">
            <a:extLst>
              <a:ext uri="{FF2B5EF4-FFF2-40B4-BE49-F238E27FC236}">
                <a16:creationId xmlns:a16="http://schemas.microsoft.com/office/drawing/2014/main" id="{61A675B3-CBC6-DB53-21D0-56523A901EB4}"/>
              </a:ext>
            </a:extLst>
          </p:cNvPr>
          <p:cNvPicPr>
            <a:picLocks noChangeAspect="1"/>
          </p:cNvPicPr>
          <p:nvPr/>
        </p:nvPicPr>
        <p:blipFill>
          <a:blip r:embed="rId4"/>
          <a:stretch>
            <a:fillRect/>
          </a:stretch>
        </p:blipFill>
        <p:spPr>
          <a:xfrm>
            <a:off x="228600" y="4038600"/>
            <a:ext cx="3395544" cy="1926774"/>
          </a:xfrm>
          <a:prstGeom prst="rect">
            <a:avLst/>
          </a:prstGeom>
        </p:spPr>
      </p:pic>
    </p:spTree>
    <p:extLst>
      <p:ext uri="{BB962C8B-B14F-4D97-AF65-F5344CB8AC3E}">
        <p14:creationId xmlns:p14="http://schemas.microsoft.com/office/powerpoint/2010/main" val="108264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E3FD3C-9B59-4B90-681F-51FA2C41B808}"/>
              </a:ext>
            </a:extLst>
          </p:cNvPr>
          <p:cNvPicPr>
            <a:picLocks noChangeAspect="1"/>
          </p:cNvPicPr>
          <p:nvPr/>
        </p:nvPicPr>
        <p:blipFill>
          <a:blip r:embed="rId2"/>
          <a:stretch>
            <a:fillRect/>
          </a:stretch>
        </p:blipFill>
        <p:spPr>
          <a:xfrm>
            <a:off x="-15868" y="3124200"/>
            <a:ext cx="6911434" cy="1905000"/>
          </a:xfrm>
          <a:prstGeom prst="rect">
            <a:avLst/>
          </a:prstGeom>
        </p:spPr>
      </p:pic>
      <p:sp>
        <p:nvSpPr>
          <p:cNvPr id="10"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DSO/OSO Practice Modality</a:t>
            </a:r>
          </a:p>
        </p:txBody>
      </p:sp>
      <p:sp>
        <p:nvSpPr>
          <p:cNvPr id="8" name="Text Box 4"/>
          <p:cNvSpPr txBox="1">
            <a:spLocks noChangeArrowheads="1"/>
          </p:cNvSpPr>
          <p:nvPr/>
        </p:nvSpPr>
        <p:spPr bwMode="auto">
          <a:xfrm>
            <a:off x="1902539" y="6350169"/>
            <a:ext cx="5791200" cy="230832"/>
          </a:xfrm>
          <a:prstGeom prst="rect">
            <a:avLst/>
          </a:prstGeom>
          <a:noFill/>
          <a:ln w="9525">
            <a:noFill/>
            <a:miter lim="800000"/>
            <a:headEnd/>
            <a:tailEnd/>
          </a:ln>
        </p:spPr>
        <p:txBody>
          <a:bodyPr wrap="square">
            <a:spAutoFit/>
          </a:bodyPr>
          <a:lstStyle/>
          <a:p>
            <a:pPr>
              <a:spcBef>
                <a:spcPts val="0"/>
              </a:spcBef>
            </a:pPr>
            <a:r>
              <a:rPr lang="en-US" sz="900" dirty="0"/>
              <a:t>How did you enter into this practice modality?</a:t>
            </a:r>
          </a:p>
        </p:txBody>
      </p:sp>
      <p:sp>
        <p:nvSpPr>
          <p:cNvPr id="11" name="TextBox 10"/>
          <p:cNvSpPr txBox="1"/>
          <p:nvPr/>
        </p:nvSpPr>
        <p:spPr>
          <a:xfrm>
            <a:off x="228600" y="5042356"/>
            <a:ext cx="743173" cy="215444"/>
          </a:xfrm>
          <a:prstGeom prst="rect">
            <a:avLst/>
          </a:prstGeom>
          <a:noFill/>
        </p:spPr>
        <p:txBody>
          <a:bodyPr wrap="square" rtlCol="0">
            <a:spAutoFit/>
          </a:bodyPr>
          <a:lstStyle/>
          <a:p>
            <a:r>
              <a:rPr lang="en-US" sz="800" dirty="0"/>
              <a:t>(n = 109)</a:t>
            </a:r>
          </a:p>
        </p:txBody>
      </p:sp>
      <p:sp>
        <p:nvSpPr>
          <p:cNvPr id="12" name="Rectangle 11">
            <a:extLst>
              <a:ext uri="{FF2B5EF4-FFF2-40B4-BE49-F238E27FC236}">
                <a16:creationId xmlns:a16="http://schemas.microsoft.com/office/drawing/2014/main" id="{EA066E06-C0E6-488D-B582-9113B1A32FDB}"/>
              </a:ext>
            </a:extLst>
          </p:cNvPr>
          <p:cNvSpPr/>
          <p:nvPr/>
        </p:nvSpPr>
        <p:spPr>
          <a:xfrm>
            <a:off x="1" y="1066800"/>
            <a:ext cx="9073392" cy="1600438"/>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For those in a DSO/OSO practice modality, only 30% of them joined that practice modality as their first career opportunity, consistent with the previous Economics Survey.</a:t>
            </a:r>
          </a:p>
          <a:p>
            <a:pPr marL="228600" indent="-228600">
              <a:spcBef>
                <a:spcPct val="50000"/>
              </a:spcBef>
              <a:buFontTx/>
              <a:buBlip>
                <a:blip r:embed="rId3"/>
              </a:buBlip>
            </a:pPr>
            <a:r>
              <a:rPr lang="en-US" sz="1400" dirty="0">
                <a:cs typeface="Arial" charset="0"/>
              </a:rPr>
              <a:t>Female respondents were much more likely to join a DSO/OSO as their first career opportunity (47%) than male respondents (20%).</a:t>
            </a:r>
          </a:p>
          <a:p>
            <a:pPr marL="228600" indent="-228600">
              <a:spcBef>
                <a:spcPct val="50000"/>
              </a:spcBef>
              <a:buFontTx/>
              <a:buBlip>
                <a:blip r:embed="rId3"/>
              </a:buBlip>
            </a:pPr>
            <a:r>
              <a:rPr lang="en-US" sz="1400" dirty="0">
                <a:cs typeface="Arial" charset="0"/>
              </a:rPr>
              <a:t>Younger respondents were much more likely to join a DSO/OSO as their first career opportunity than older respondents (see table bottom right).</a:t>
            </a:r>
          </a:p>
        </p:txBody>
      </p:sp>
      <p:pic>
        <p:nvPicPr>
          <p:cNvPr id="6" name="Picture 5">
            <a:extLst>
              <a:ext uri="{FF2B5EF4-FFF2-40B4-BE49-F238E27FC236}">
                <a16:creationId xmlns:a16="http://schemas.microsoft.com/office/drawing/2014/main" id="{DF875434-7B29-4FAC-3BBB-E9BD7FB467D3}"/>
              </a:ext>
            </a:extLst>
          </p:cNvPr>
          <p:cNvPicPr>
            <a:picLocks noChangeAspect="1"/>
          </p:cNvPicPr>
          <p:nvPr/>
        </p:nvPicPr>
        <p:blipFill>
          <a:blip r:embed="rId4"/>
          <a:stretch>
            <a:fillRect/>
          </a:stretch>
        </p:blipFill>
        <p:spPr>
          <a:xfrm>
            <a:off x="7067142" y="3124200"/>
            <a:ext cx="1848258" cy="2145964"/>
          </a:xfrm>
          <a:prstGeom prst="rect">
            <a:avLst/>
          </a:prstGeom>
        </p:spPr>
      </p:pic>
    </p:spTree>
    <p:extLst>
      <p:ext uri="{BB962C8B-B14F-4D97-AF65-F5344CB8AC3E}">
        <p14:creationId xmlns:p14="http://schemas.microsoft.com/office/powerpoint/2010/main" val="219715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Number of Other Practice Specialists</a:t>
            </a:r>
          </a:p>
        </p:txBody>
      </p:sp>
      <p:sp>
        <p:nvSpPr>
          <p:cNvPr id="5" name="TextBox 4"/>
          <p:cNvSpPr txBox="1"/>
          <p:nvPr/>
        </p:nvSpPr>
        <p:spPr>
          <a:xfrm>
            <a:off x="428325" y="2209800"/>
            <a:ext cx="3305475" cy="461665"/>
          </a:xfrm>
          <a:prstGeom prst="rect">
            <a:avLst/>
          </a:prstGeom>
          <a:noFill/>
        </p:spPr>
        <p:txBody>
          <a:bodyPr wrap="square" rtlCol="0">
            <a:spAutoFit/>
          </a:bodyPr>
          <a:lstStyle/>
          <a:p>
            <a:pPr algn="ctr"/>
            <a:r>
              <a:rPr lang="en-US" sz="1200" b="1" dirty="0"/>
              <a:t>% of Practices with </a:t>
            </a:r>
            <a:r>
              <a:rPr lang="en-US" sz="1200" b="1" u="sng" dirty="0"/>
              <a:t>at least one</a:t>
            </a:r>
            <a:r>
              <a:rPr lang="en-US" sz="1200" b="1" dirty="0"/>
              <a:t> additional specialist in each category</a:t>
            </a:r>
          </a:p>
        </p:txBody>
      </p:sp>
      <p:sp>
        <p:nvSpPr>
          <p:cNvPr id="8" name="Text Box 4"/>
          <p:cNvSpPr txBox="1">
            <a:spLocks noChangeArrowheads="1"/>
          </p:cNvSpPr>
          <p:nvPr/>
        </p:nvSpPr>
        <p:spPr bwMode="auto">
          <a:xfrm>
            <a:off x="1524000" y="6248400"/>
            <a:ext cx="6477000" cy="646331"/>
          </a:xfrm>
          <a:prstGeom prst="rect">
            <a:avLst/>
          </a:prstGeom>
          <a:noFill/>
          <a:ln w="9525">
            <a:noFill/>
            <a:miter lim="800000"/>
            <a:headEnd/>
            <a:tailEnd/>
          </a:ln>
        </p:spPr>
        <p:txBody>
          <a:bodyPr wrap="square">
            <a:spAutoFit/>
          </a:bodyPr>
          <a:lstStyle/>
          <a:p>
            <a:r>
              <a:rPr lang="en-US" sz="900" dirty="0">
                <a:solidFill>
                  <a:srgbClr val="000000"/>
                </a:solidFill>
                <a:ea typeface="ＭＳ Ｐゴシック" pitchFamily="34" charset="-128"/>
                <a:cs typeface="Arial" charset="0"/>
              </a:rPr>
              <a:t>Not including yourself, how many orthodontists work 25+ hours per week in your practice, and how many work less than 25 hours per week?</a:t>
            </a:r>
          </a:p>
          <a:p>
            <a:r>
              <a:rPr lang="en-US" sz="900" dirty="0">
                <a:solidFill>
                  <a:srgbClr val="000000"/>
                </a:solidFill>
                <a:ea typeface="ＭＳ Ｐゴシック" pitchFamily="34" charset="-128"/>
                <a:cs typeface="Arial" charset="0"/>
              </a:rPr>
              <a:t>Not including yourself, how many of each type of dentist/specialist work 25+ hours per week in your practice, and how many work less than 25 hours per week?</a:t>
            </a:r>
            <a:endParaRPr lang="en-US" sz="900" dirty="0"/>
          </a:p>
        </p:txBody>
      </p:sp>
      <p:sp>
        <p:nvSpPr>
          <p:cNvPr id="11" name="TextBox 10"/>
          <p:cNvSpPr txBox="1"/>
          <p:nvPr/>
        </p:nvSpPr>
        <p:spPr>
          <a:xfrm>
            <a:off x="4330393" y="5984485"/>
            <a:ext cx="698807" cy="215444"/>
          </a:xfrm>
          <a:prstGeom prst="rect">
            <a:avLst/>
          </a:prstGeom>
          <a:noFill/>
        </p:spPr>
        <p:txBody>
          <a:bodyPr wrap="square" rtlCol="0">
            <a:spAutoFit/>
          </a:bodyPr>
          <a:lstStyle/>
          <a:p>
            <a:r>
              <a:rPr lang="en-US" sz="800" dirty="0"/>
              <a:t>(n = </a:t>
            </a:r>
            <a:r>
              <a:rPr lang="en-US" dirty="0"/>
              <a:t>490</a:t>
            </a:r>
            <a:r>
              <a:rPr lang="en-US" sz="800" dirty="0"/>
              <a:t>)</a:t>
            </a:r>
          </a:p>
        </p:txBody>
      </p:sp>
      <p:sp>
        <p:nvSpPr>
          <p:cNvPr id="12" name="Rectangle 11">
            <a:extLst>
              <a:ext uri="{FF2B5EF4-FFF2-40B4-BE49-F238E27FC236}">
                <a16:creationId xmlns:a16="http://schemas.microsoft.com/office/drawing/2014/main" id="{EA066E06-C0E6-488D-B582-9113B1A32FDB}"/>
              </a:ext>
            </a:extLst>
          </p:cNvPr>
          <p:cNvSpPr/>
          <p:nvPr/>
        </p:nvSpPr>
        <p:spPr>
          <a:xfrm>
            <a:off x="428325" y="1147971"/>
            <a:ext cx="8487075" cy="1061829"/>
          </a:xfrm>
          <a:prstGeom prst="rect">
            <a:avLst/>
          </a:prstGeom>
        </p:spPr>
        <p:txBody>
          <a:bodyPr wrap="square">
            <a:spAutoFit/>
          </a:bodyPr>
          <a:lstStyle/>
          <a:p>
            <a:pPr marL="228600" indent="-228600">
              <a:spcBef>
                <a:spcPct val="50000"/>
              </a:spcBef>
              <a:buFontTx/>
              <a:buBlip>
                <a:blip r:embed="rId2"/>
              </a:buBlip>
            </a:pPr>
            <a:r>
              <a:rPr lang="en-US" sz="1400" dirty="0">
                <a:cs typeface="Arial" charset="0"/>
              </a:rPr>
              <a:t>There were minimal differences in the number of other Full-Time (FT) or Part-Time (PT) dentists working alongside AAO members compared to 2022.</a:t>
            </a:r>
          </a:p>
          <a:p>
            <a:pPr marL="228600" indent="-228600">
              <a:spcBef>
                <a:spcPct val="50000"/>
              </a:spcBef>
              <a:buFontTx/>
              <a:buBlip>
                <a:blip r:embed="rId2"/>
              </a:buBlip>
            </a:pPr>
            <a:r>
              <a:rPr lang="en-US" sz="1400" dirty="0">
                <a:cs typeface="Arial" charset="0"/>
              </a:rPr>
              <a:t>Respondents under age 35 are more likely to work with at least one other Full Time Orthodontists (48%) compared to those age 35 or above (30%).</a:t>
            </a:r>
          </a:p>
        </p:txBody>
      </p:sp>
      <p:sp>
        <p:nvSpPr>
          <p:cNvPr id="15" name="TextBox 14">
            <a:extLst>
              <a:ext uri="{FF2B5EF4-FFF2-40B4-BE49-F238E27FC236}">
                <a16:creationId xmlns:a16="http://schemas.microsoft.com/office/drawing/2014/main" id="{B0F33A01-62E5-4915-A4EF-ECF7CF3F89B0}"/>
              </a:ext>
            </a:extLst>
          </p:cNvPr>
          <p:cNvSpPr txBox="1"/>
          <p:nvPr/>
        </p:nvSpPr>
        <p:spPr>
          <a:xfrm>
            <a:off x="5334000" y="2209800"/>
            <a:ext cx="3305475" cy="461665"/>
          </a:xfrm>
          <a:prstGeom prst="rect">
            <a:avLst/>
          </a:prstGeom>
          <a:noFill/>
        </p:spPr>
        <p:txBody>
          <a:bodyPr wrap="square" rtlCol="0">
            <a:spAutoFit/>
          </a:bodyPr>
          <a:lstStyle/>
          <a:p>
            <a:pPr algn="ctr"/>
            <a:r>
              <a:rPr lang="en-US" sz="1200" b="1" dirty="0"/>
              <a:t>% of Practices with </a:t>
            </a:r>
            <a:r>
              <a:rPr lang="en-US" sz="1200" b="1" u="sng" dirty="0"/>
              <a:t>at least one</a:t>
            </a:r>
            <a:r>
              <a:rPr lang="en-US" sz="1200" b="1" dirty="0"/>
              <a:t> additional specialist in each category</a:t>
            </a:r>
          </a:p>
        </p:txBody>
      </p:sp>
      <p:pic>
        <p:nvPicPr>
          <p:cNvPr id="7" name="Picture 6">
            <a:extLst>
              <a:ext uri="{FF2B5EF4-FFF2-40B4-BE49-F238E27FC236}">
                <a16:creationId xmlns:a16="http://schemas.microsoft.com/office/drawing/2014/main" id="{8B981650-1D38-F51D-322F-9B9E13517E3D}"/>
              </a:ext>
            </a:extLst>
          </p:cNvPr>
          <p:cNvPicPr>
            <a:picLocks noChangeAspect="1"/>
          </p:cNvPicPr>
          <p:nvPr/>
        </p:nvPicPr>
        <p:blipFill>
          <a:blip r:embed="rId3"/>
          <a:stretch>
            <a:fillRect/>
          </a:stretch>
        </p:blipFill>
        <p:spPr>
          <a:xfrm>
            <a:off x="114300" y="2743200"/>
            <a:ext cx="4241818" cy="1361692"/>
          </a:xfrm>
          <a:prstGeom prst="rect">
            <a:avLst/>
          </a:prstGeom>
        </p:spPr>
      </p:pic>
      <p:pic>
        <p:nvPicPr>
          <p:cNvPr id="9" name="Picture 8">
            <a:extLst>
              <a:ext uri="{FF2B5EF4-FFF2-40B4-BE49-F238E27FC236}">
                <a16:creationId xmlns:a16="http://schemas.microsoft.com/office/drawing/2014/main" id="{DE9BB380-0E2C-63ED-B990-CCA2934BBB41}"/>
              </a:ext>
            </a:extLst>
          </p:cNvPr>
          <p:cNvPicPr>
            <a:picLocks noChangeAspect="1"/>
          </p:cNvPicPr>
          <p:nvPr/>
        </p:nvPicPr>
        <p:blipFill>
          <a:blip r:embed="rId4"/>
          <a:stretch>
            <a:fillRect/>
          </a:stretch>
        </p:blipFill>
        <p:spPr>
          <a:xfrm>
            <a:off x="4679796" y="2743201"/>
            <a:ext cx="4252947" cy="1371600"/>
          </a:xfrm>
          <a:prstGeom prst="rect">
            <a:avLst/>
          </a:prstGeom>
        </p:spPr>
      </p:pic>
      <p:pic>
        <p:nvPicPr>
          <p:cNvPr id="13" name="Picture 12">
            <a:extLst>
              <a:ext uri="{FF2B5EF4-FFF2-40B4-BE49-F238E27FC236}">
                <a16:creationId xmlns:a16="http://schemas.microsoft.com/office/drawing/2014/main" id="{CBEB50B1-0A3E-5A86-EAD3-B79542EA767E}"/>
              </a:ext>
            </a:extLst>
          </p:cNvPr>
          <p:cNvPicPr>
            <a:picLocks noChangeAspect="1"/>
          </p:cNvPicPr>
          <p:nvPr/>
        </p:nvPicPr>
        <p:blipFill>
          <a:blip r:embed="rId5"/>
          <a:stretch>
            <a:fillRect/>
          </a:stretch>
        </p:blipFill>
        <p:spPr>
          <a:xfrm>
            <a:off x="36121" y="4375043"/>
            <a:ext cx="4535879" cy="1568557"/>
          </a:xfrm>
          <a:prstGeom prst="rect">
            <a:avLst/>
          </a:prstGeom>
        </p:spPr>
      </p:pic>
      <p:pic>
        <p:nvPicPr>
          <p:cNvPr id="16" name="Picture 15">
            <a:extLst>
              <a:ext uri="{FF2B5EF4-FFF2-40B4-BE49-F238E27FC236}">
                <a16:creationId xmlns:a16="http://schemas.microsoft.com/office/drawing/2014/main" id="{257B7420-7003-52C5-BB72-9B698A08C8B6}"/>
              </a:ext>
            </a:extLst>
          </p:cNvPr>
          <p:cNvPicPr>
            <a:picLocks noChangeAspect="1"/>
          </p:cNvPicPr>
          <p:nvPr/>
        </p:nvPicPr>
        <p:blipFill>
          <a:blip r:embed="rId6"/>
          <a:stretch>
            <a:fillRect/>
          </a:stretch>
        </p:blipFill>
        <p:spPr>
          <a:xfrm>
            <a:off x="4648200" y="4375043"/>
            <a:ext cx="4384117" cy="1568557"/>
          </a:xfrm>
          <a:prstGeom prst="rect">
            <a:avLst/>
          </a:prstGeom>
        </p:spPr>
      </p:pic>
    </p:spTree>
    <p:extLst>
      <p:ext uri="{BB962C8B-B14F-4D97-AF65-F5344CB8AC3E}">
        <p14:creationId xmlns:p14="http://schemas.microsoft.com/office/powerpoint/2010/main" val="50921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Number of Practice Staff</a:t>
            </a:r>
          </a:p>
        </p:txBody>
      </p:sp>
      <p:sp>
        <p:nvSpPr>
          <p:cNvPr id="6" name="Rectangle 5"/>
          <p:cNvSpPr/>
          <p:nvPr/>
        </p:nvSpPr>
        <p:spPr>
          <a:xfrm>
            <a:off x="145409" y="1066800"/>
            <a:ext cx="8617591" cy="2462213"/>
          </a:xfrm>
          <a:prstGeom prst="rect">
            <a:avLst/>
          </a:prstGeom>
        </p:spPr>
        <p:txBody>
          <a:bodyPr wrap="square">
            <a:spAutoFit/>
          </a:bodyPr>
          <a:lstStyle/>
          <a:p>
            <a:pPr marL="228600" indent="-228600">
              <a:spcBef>
                <a:spcPct val="50000"/>
              </a:spcBef>
              <a:buBlip>
                <a:blip r:embed="rId2"/>
              </a:buBlip>
            </a:pPr>
            <a:r>
              <a:rPr lang="en-US" sz="1400" dirty="0">
                <a:cs typeface="Arial" charset="0"/>
              </a:rPr>
              <a:t>In 2024, the average number of employees in AAO member practices was 11 full-time and 2 part-time staff.  This is up from 9 full-time employees in 2022, but it aligns with the 2018 survey which was 11 full-time employees. </a:t>
            </a:r>
          </a:p>
          <a:p>
            <a:pPr marL="228600" indent="-228600">
              <a:spcBef>
                <a:spcPct val="50000"/>
              </a:spcBef>
              <a:buBlip>
                <a:blip r:embed="rId2"/>
              </a:buBlip>
            </a:pPr>
            <a:r>
              <a:rPr lang="en-US" sz="1400" dirty="0">
                <a:cs typeface="Arial" charset="0"/>
              </a:rPr>
              <a:t>Members employed an average of 6 full-time clinical staff and 5 full-time administrative staff.</a:t>
            </a:r>
          </a:p>
          <a:p>
            <a:pPr marL="228600" indent="-228600">
              <a:spcBef>
                <a:spcPct val="50000"/>
              </a:spcBef>
              <a:buFontTx/>
              <a:buBlip>
                <a:blip r:embed="rId2"/>
              </a:buBlip>
            </a:pPr>
            <a:r>
              <a:rPr lang="en-US" sz="1400" dirty="0">
                <a:cs typeface="Arial" charset="0"/>
              </a:rPr>
              <a:t>39% of respondents employed 10 or more full-time staff in 2024.  This statistic is up from 29% in 2022 and 32% in 2018. </a:t>
            </a:r>
          </a:p>
          <a:p>
            <a:pPr marL="228600" indent="-228600">
              <a:spcBef>
                <a:spcPct val="50000"/>
              </a:spcBef>
              <a:buFontTx/>
              <a:buBlip>
                <a:blip r:embed="rId2"/>
              </a:buBlip>
            </a:pPr>
            <a:r>
              <a:rPr lang="en-US" sz="1400" dirty="0">
                <a:cs typeface="Arial" charset="0"/>
              </a:rPr>
              <a:t>Respondents in an Orthodontist Owned Solo Practice had an average of 8 full-time and 3 part-time staff. </a:t>
            </a:r>
          </a:p>
          <a:p>
            <a:pPr marL="228600" indent="-228600">
              <a:spcBef>
                <a:spcPct val="50000"/>
              </a:spcBef>
              <a:buFontTx/>
              <a:buBlip>
                <a:blip r:embed="rId2"/>
              </a:buBlip>
            </a:pPr>
            <a:r>
              <a:rPr lang="en-US" sz="1400" dirty="0">
                <a:cs typeface="Arial" charset="0"/>
              </a:rPr>
              <a:t>Respondents reported an average of 7.5 staff per doctor in 2024.  This is up from 6.2 staff per doctor in 2022 and 6.9 staff per doctor in 2018.</a:t>
            </a:r>
          </a:p>
        </p:txBody>
      </p:sp>
      <p:sp>
        <p:nvSpPr>
          <p:cNvPr id="12" name="Text Box 4"/>
          <p:cNvSpPr txBox="1">
            <a:spLocks noChangeArrowheads="1"/>
          </p:cNvSpPr>
          <p:nvPr/>
        </p:nvSpPr>
        <p:spPr bwMode="auto">
          <a:xfrm>
            <a:off x="1905000" y="6492350"/>
            <a:ext cx="5791200" cy="215444"/>
          </a:xfrm>
          <a:prstGeom prst="rect">
            <a:avLst/>
          </a:prstGeom>
          <a:noFill/>
          <a:ln w="9525">
            <a:noFill/>
            <a:miter lim="800000"/>
            <a:headEnd/>
            <a:tailEnd/>
          </a:ln>
        </p:spPr>
        <p:txBody>
          <a:bodyPr wrap="square">
            <a:spAutoFit/>
          </a:bodyPr>
          <a:lstStyle/>
          <a:p>
            <a:r>
              <a:rPr lang="en-US" dirty="0"/>
              <a:t>How many of the following staff does your practice employ?</a:t>
            </a:r>
          </a:p>
        </p:txBody>
      </p:sp>
      <p:sp>
        <p:nvSpPr>
          <p:cNvPr id="7" name="TextBox 6">
            <a:extLst>
              <a:ext uri="{FF2B5EF4-FFF2-40B4-BE49-F238E27FC236}">
                <a16:creationId xmlns:a16="http://schemas.microsoft.com/office/drawing/2014/main" id="{599BD6F6-3BFA-4D67-8868-3B56E9334A4E}"/>
              </a:ext>
            </a:extLst>
          </p:cNvPr>
          <p:cNvSpPr txBox="1"/>
          <p:nvPr/>
        </p:nvSpPr>
        <p:spPr>
          <a:xfrm>
            <a:off x="1061207" y="6109156"/>
            <a:ext cx="743173" cy="215444"/>
          </a:xfrm>
          <a:prstGeom prst="rect">
            <a:avLst/>
          </a:prstGeom>
          <a:noFill/>
        </p:spPr>
        <p:txBody>
          <a:bodyPr wrap="square" rtlCol="0">
            <a:spAutoFit/>
          </a:bodyPr>
          <a:lstStyle/>
          <a:p>
            <a:r>
              <a:rPr lang="en-US" sz="800" dirty="0"/>
              <a:t>(n = 3</a:t>
            </a:r>
            <a:r>
              <a:rPr lang="en-US" dirty="0"/>
              <a:t>78</a:t>
            </a:r>
            <a:r>
              <a:rPr lang="en-US" sz="800" dirty="0"/>
              <a:t>)</a:t>
            </a:r>
          </a:p>
        </p:txBody>
      </p:sp>
      <p:pic>
        <p:nvPicPr>
          <p:cNvPr id="4" name="Picture 3">
            <a:extLst>
              <a:ext uri="{FF2B5EF4-FFF2-40B4-BE49-F238E27FC236}">
                <a16:creationId xmlns:a16="http://schemas.microsoft.com/office/drawing/2014/main" id="{3DB009F8-FA26-0845-31A7-FB388D8CE52B}"/>
              </a:ext>
            </a:extLst>
          </p:cNvPr>
          <p:cNvPicPr>
            <a:picLocks noChangeAspect="1"/>
          </p:cNvPicPr>
          <p:nvPr/>
        </p:nvPicPr>
        <p:blipFill>
          <a:blip r:embed="rId3"/>
          <a:stretch>
            <a:fillRect/>
          </a:stretch>
        </p:blipFill>
        <p:spPr>
          <a:xfrm>
            <a:off x="1524000" y="3761809"/>
            <a:ext cx="5648325" cy="2114550"/>
          </a:xfrm>
          <a:prstGeom prst="rect">
            <a:avLst/>
          </a:prstGeom>
        </p:spPr>
      </p:pic>
    </p:spTree>
    <p:extLst>
      <p:ext uri="{BB962C8B-B14F-4D97-AF65-F5344CB8AC3E}">
        <p14:creationId xmlns:p14="http://schemas.microsoft.com/office/powerpoint/2010/main" val="217940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990600"/>
            <a:ext cx="9144000" cy="1892826"/>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300" dirty="0">
                <a:cs typeface="Arial" charset="0"/>
              </a:rPr>
              <a:t>20% of respondents are moving forward with or completed planned renovations to current offices in 2024, with another 20% considering a renovation. </a:t>
            </a:r>
          </a:p>
          <a:p>
            <a:pPr marL="228600" indent="-228600">
              <a:spcBef>
                <a:spcPct val="50000"/>
              </a:spcBef>
              <a:buFontTx/>
              <a:buBlip>
                <a:blip r:embed="rId2"/>
              </a:buBlip>
            </a:pPr>
            <a:r>
              <a:rPr lang="en-US" sz="1300" dirty="0">
                <a:cs typeface="Arial" charset="0"/>
              </a:rPr>
              <a:t>Younger respondents are more likely to be planning or working on renovating a current office than older respondents.</a:t>
            </a:r>
          </a:p>
          <a:p>
            <a:pPr marL="228600" indent="-228600">
              <a:spcBef>
                <a:spcPct val="50000"/>
              </a:spcBef>
              <a:buFontTx/>
              <a:buBlip>
                <a:blip r:embed="rId2"/>
              </a:buBlip>
            </a:pPr>
            <a:r>
              <a:rPr lang="en-US" sz="1300" dirty="0">
                <a:cs typeface="Arial" charset="0"/>
              </a:rPr>
              <a:t>Younger respondents are also more likely to be planning or working on opening a new location.</a:t>
            </a:r>
          </a:p>
          <a:p>
            <a:pPr marL="228600" indent="-228600">
              <a:spcBef>
                <a:spcPct val="50000"/>
              </a:spcBef>
              <a:buFontTx/>
              <a:buBlip>
                <a:blip r:embed="rId2"/>
              </a:buBlip>
            </a:pPr>
            <a:r>
              <a:rPr lang="en-US" sz="1300" dirty="0">
                <a:cs typeface="Arial" charset="0"/>
              </a:rPr>
              <a:t>Respondents who are ethnic minorities are more likely to have completed or working on opening a new location in 2024.</a:t>
            </a:r>
          </a:p>
          <a:p>
            <a:pPr marL="228600" indent="-228600">
              <a:spcBef>
                <a:spcPct val="50000"/>
              </a:spcBef>
              <a:buFontTx/>
              <a:buBlip>
                <a:blip r:embed="rId2"/>
              </a:buBlip>
            </a:pPr>
            <a:r>
              <a:rPr lang="en-US" sz="1300" dirty="0">
                <a:cs typeface="Arial" charset="0"/>
              </a:rPr>
              <a:t>Younger Respondents are more likely to have completed setting up a digital lab in 2024 than older respondents.</a:t>
            </a:r>
          </a:p>
        </p:txBody>
      </p:sp>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Planned Practice Changes</a:t>
            </a:r>
          </a:p>
        </p:txBody>
      </p:sp>
      <p:sp>
        <p:nvSpPr>
          <p:cNvPr id="6" name="Text Box 4"/>
          <p:cNvSpPr txBox="1">
            <a:spLocks noChangeArrowheads="1"/>
          </p:cNvSpPr>
          <p:nvPr/>
        </p:nvSpPr>
        <p:spPr bwMode="auto">
          <a:xfrm>
            <a:off x="1752600" y="6519446"/>
            <a:ext cx="6248400" cy="230832"/>
          </a:xfrm>
          <a:prstGeom prst="rect">
            <a:avLst/>
          </a:prstGeom>
          <a:noFill/>
          <a:ln w="9525">
            <a:noFill/>
            <a:miter lim="800000"/>
            <a:headEnd/>
            <a:tailEnd/>
          </a:ln>
        </p:spPr>
        <p:txBody>
          <a:bodyPr wrap="square">
            <a:spAutoFit/>
          </a:bodyPr>
          <a:lstStyle/>
          <a:p>
            <a:pPr>
              <a:spcBef>
                <a:spcPts val="0"/>
              </a:spcBef>
            </a:pPr>
            <a:r>
              <a:rPr lang="en-US" sz="900" dirty="0"/>
              <a:t>During 2022, which of the following changes did you undertake, or which are you considering for 2023?</a:t>
            </a:r>
            <a:endParaRPr lang="en-US" sz="900" dirty="0">
              <a:solidFill>
                <a:srgbClr val="000000"/>
              </a:solidFill>
              <a:ea typeface="ＭＳ Ｐゴシック" pitchFamily="34" charset="-128"/>
              <a:cs typeface="Arial" charset="0"/>
            </a:endParaRPr>
          </a:p>
        </p:txBody>
      </p:sp>
      <p:sp>
        <p:nvSpPr>
          <p:cNvPr id="7" name="TextBox 6">
            <a:extLst>
              <a:ext uri="{FF2B5EF4-FFF2-40B4-BE49-F238E27FC236}">
                <a16:creationId xmlns:a16="http://schemas.microsoft.com/office/drawing/2014/main" id="{D5AE9AD6-593B-F457-2156-F24E8B62E5A3}"/>
              </a:ext>
            </a:extLst>
          </p:cNvPr>
          <p:cNvSpPr txBox="1"/>
          <p:nvPr/>
        </p:nvSpPr>
        <p:spPr>
          <a:xfrm>
            <a:off x="333469" y="6338086"/>
            <a:ext cx="990600" cy="215444"/>
          </a:xfrm>
          <a:prstGeom prst="rect">
            <a:avLst/>
          </a:prstGeom>
          <a:noFill/>
        </p:spPr>
        <p:txBody>
          <a:bodyPr wrap="square" rtlCol="0">
            <a:spAutoFit/>
          </a:bodyPr>
          <a:lstStyle/>
          <a:p>
            <a:r>
              <a:rPr lang="en-US" dirty="0"/>
              <a:t>(n=369-528)</a:t>
            </a:r>
          </a:p>
        </p:txBody>
      </p:sp>
      <p:pic>
        <p:nvPicPr>
          <p:cNvPr id="5" name="Picture 4">
            <a:extLst>
              <a:ext uri="{FF2B5EF4-FFF2-40B4-BE49-F238E27FC236}">
                <a16:creationId xmlns:a16="http://schemas.microsoft.com/office/drawing/2014/main" id="{C3B0E3DA-678D-435E-4335-BD1E900F7D5F}"/>
              </a:ext>
            </a:extLst>
          </p:cNvPr>
          <p:cNvPicPr>
            <a:picLocks noChangeAspect="1"/>
          </p:cNvPicPr>
          <p:nvPr/>
        </p:nvPicPr>
        <p:blipFill>
          <a:blip r:embed="rId3"/>
          <a:stretch>
            <a:fillRect/>
          </a:stretch>
        </p:blipFill>
        <p:spPr>
          <a:xfrm>
            <a:off x="228600" y="3016514"/>
            <a:ext cx="8419306" cy="3188484"/>
          </a:xfrm>
          <a:prstGeom prst="rect">
            <a:avLst/>
          </a:prstGeom>
        </p:spPr>
      </p:pic>
    </p:spTree>
    <p:extLst>
      <p:ext uri="{BB962C8B-B14F-4D97-AF65-F5344CB8AC3E}">
        <p14:creationId xmlns:p14="http://schemas.microsoft.com/office/powerpoint/2010/main" val="236656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DCBFCF-2154-9199-906E-E82D2C2BE18B}"/>
              </a:ext>
            </a:extLst>
          </p:cNvPr>
          <p:cNvPicPr>
            <a:picLocks noChangeAspect="1"/>
          </p:cNvPicPr>
          <p:nvPr/>
        </p:nvPicPr>
        <p:blipFill>
          <a:blip r:embed="rId2"/>
          <a:stretch>
            <a:fillRect/>
          </a:stretch>
        </p:blipFill>
        <p:spPr>
          <a:xfrm>
            <a:off x="2609850" y="3034060"/>
            <a:ext cx="4573834" cy="3267025"/>
          </a:xfrm>
          <a:prstGeom prst="rect">
            <a:avLst/>
          </a:prstGeom>
        </p:spPr>
      </p:pic>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Orthodontist Salary</a:t>
            </a:r>
            <a:endParaRPr lang="en-US" sz="1600" kern="0" dirty="0"/>
          </a:p>
        </p:txBody>
      </p:sp>
      <p:sp>
        <p:nvSpPr>
          <p:cNvPr id="3" name="Rectangle 2"/>
          <p:cNvSpPr/>
          <p:nvPr/>
        </p:nvSpPr>
        <p:spPr>
          <a:xfrm>
            <a:off x="76200" y="1169075"/>
            <a:ext cx="8915400" cy="1708160"/>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The average reported salary was up 16% compared to the 2022 Survey.</a:t>
            </a:r>
          </a:p>
          <a:p>
            <a:pPr marL="228600" indent="-228600">
              <a:spcBef>
                <a:spcPct val="50000"/>
              </a:spcBef>
              <a:buFontTx/>
              <a:buBlip>
                <a:blip r:embed="rId3"/>
              </a:buBlip>
            </a:pPr>
            <a:r>
              <a:rPr lang="en-US" sz="1400" dirty="0">
                <a:cs typeface="Arial" charset="0"/>
              </a:rPr>
              <a:t>The peak salary for respondents was from those age 45-54 with 37% earning more than $500k and 36% earning less than $300k.</a:t>
            </a:r>
          </a:p>
          <a:p>
            <a:pPr marL="228600" indent="-228600">
              <a:spcBef>
                <a:spcPct val="50000"/>
              </a:spcBef>
              <a:buFontTx/>
              <a:buBlip>
                <a:blip r:embed="rId3"/>
              </a:buBlip>
            </a:pPr>
            <a:r>
              <a:rPr lang="en-US" sz="1400" dirty="0">
                <a:cs typeface="Arial" charset="0"/>
              </a:rPr>
              <a:t>While not enough to be statistically significant, respondents from the United States reported earnings approximately 17% higher than respondents from Canada.</a:t>
            </a:r>
          </a:p>
          <a:p>
            <a:pPr marL="228600" indent="-228600">
              <a:spcBef>
                <a:spcPct val="50000"/>
              </a:spcBef>
              <a:buFontTx/>
              <a:buBlip>
                <a:blip r:embed="rId3"/>
              </a:buBlip>
            </a:pPr>
            <a:r>
              <a:rPr lang="en-US" sz="1400" dirty="0">
                <a:cs typeface="Arial" charset="0"/>
              </a:rPr>
              <a:t>Respondents from MSO reported an average salary at least 12% higher than any other constituent.</a:t>
            </a:r>
          </a:p>
        </p:txBody>
      </p:sp>
      <p:sp>
        <p:nvSpPr>
          <p:cNvPr id="9" name="TextBox 8"/>
          <p:cNvSpPr txBox="1"/>
          <p:nvPr/>
        </p:nvSpPr>
        <p:spPr>
          <a:xfrm>
            <a:off x="2609850" y="5996969"/>
            <a:ext cx="762000" cy="215444"/>
          </a:xfrm>
          <a:prstGeom prst="rect">
            <a:avLst/>
          </a:prstGeom>
          <a:noFill/>
        </p:spPr>
        <p:txBody>
          <a:bodyPr wrap="square" rtlCol="0">
            <a:spAutoFit/>
          </a:bodyPr>
          <a:lstStyle/>
          <a:p>
            <a:r>
              <a:rPr lang="en-US" sz="800" dirty="0"/>
              <a:t>(n = 540)</a:t>
            </a:r>
          </a:p>
        </p:txBody>
      </p:sp>
      <p:sp>
        <p:nvSpPr>
          <p:cNvPr id="12" name="Text Box 4"/>
          <p:cNvSpPr txBox="1">
            <a:spLocks noChangeArrowheads="1"/>
          </p:cNvSpPr>
          <p:nvPr/>
        </p:nvSpPr>
        <p:spPr bwMode="auto">
          <a:xfrm>
            <a:off x="990601" y="6367046"/>
            <a:ext cx="6857999" cy="33855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What range encompasses your current salary from practicing orthodontics: W-2 (T4 in Canada),1099 (T4A in Canada), or Corporate Income (salary, retirement, savings, automobile, and other personal expenses paid by the practice)?  If necessary, please convert to US dollars.</a:t>
            </a:r>
          </a:p>
        </p:txBody>
      </p:sp>
    </p:spTree>
    <p:extLst>
      <p:ext uri="{BB962C8B-B14F-4D97-AF65-F5344CB8AC3E}">
        <p14:creationId xmlns:p14="http://schemas.microsoft.com/office/powerpoint/2010/main" val="125433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Orthodontist Salary</a:t>
            </a:r>
            <a:endParaRPr lang="en-US" sz="1600" kern="0" dirty="0"/>
          </a:p>
        </p:txBody>
      </p:sp>
      <p:sp>
        <p:nvSpPr>
          <p:cNvPr id="3" name="Rectangle 2"/>
          <p:cNvSpPr/>
          <p:nvPr/>
        </p:nvSpPr>
        <p:spPr>
          <a:xfrm>
            <a:off x="76200" y="990600"/>
            <a:ext cx="9067800" cy="2062103"/>
          </a:xfrm>
          <a:prstGeom prst="rect">
            <a:avLst/>
          </a:prstGeom>
        </p:spPr>
        <p:txBody>
          <a:bodyPr wrap="square">
            <a:spAutoFit/>
          </a:bodyPr>
          <a:lstStyle/>
          <a:p>
            <a:pPr marL="228600" indent="-228600">
              <a:spcBef>
                <a:spcPct val="50000"/>
              </a:spcBef>
              <a:buFontTx/>
              <a:buBlip>
                <a:blip r:embed="rId3"/>
              </a:buBlip>
            </a:pPr>
            <a:r>
              <a:rPr lang="en-US" sz="1600" dirty="0">
                <a:cs typeface="Arial" charset="0"/>
              </a:rPr>
              <a:t>For all age groups except 35-44 years old, There is a significant discrepancy in salary by gender for practice owners.</a:t>
            </a:r>
          </a:p>
          <a:p>
            <a:pPr marL="228600" indent="-228600">
              <a:spcBef>
                <a:spcPct val="50000"/>
              </a:spcBef>
              <a:buFontTx/>
              <a:buBlip>
                <a:blip r:embed="rId3"/>
              </a:buBlip>
            </a:pPr>
            <a:r>
              <a:rPr lang="en-US" sz="1600" dirty="0">
                <a:cs typeface="Arial" charset="0"/>
              </a:rPr>
              <a:t>Female owners of all ages are more likely to earn $200k or less than their male counterparts of the same age.  In addition, females, especially ages 45-64 are less likely to earn $500k or more compared to males.</a:t>
            </a:r>
          </a:p>
          <a:p>
            <a:pPr marL="228600" indent="-228600">
              <a:spcBef>
                <a:spcPct val="50000"/>
              </a:spcBef>
              <a:buFontTx/>
              <a:buBlip>
                <a:blip r:embed="rId3"/>
              </a:buBlip>
            </a:pPr>
            <a:r>
              <a:rPr lang="en-US" sz="1600" dirty="0">
                <a:cs typeface="Arial" charset="0"/>
              </a:rPr>
              <a:t>For practice owners under 45 years old, this difference is mostly explained by the males working more hours per year.  However, for those age 45+ and especially 55+ there is still a difference.</a:t>
            </a:r>
          </a:p>
        </p:txBody>
      </p:sp>
      <p:sp>
        <p:nvSpPr>
          <p:cNvPr id="12" name="Text Box 4"/>
          <p:cNvSpPr txBox="1">
            <a:spLocks noChangeArrowheads="1"/>
          </p:cNvSpPr>
          <p:nvPr/>
        </p:nvSpPr>
        <p:spPr bwMode="auto">
          <a:xfrm>
            <a:off x="1524000" y="6519446"/>
            <a:ext cx="6553200" cy="33855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What range encompasses your current salary from practicing orthodontics: W-2 (T4 in Canada),1099 (T4A in Canada), or Corporate Income (salary, retirement, savings, automobile, and other personal expenses paid by the practice)?  If necessary, please convert to US dollars.</a:t>
            </a:r>
          </a:p>
        </p:txBody>
      </p:sp>
      <p:pic>
        <p:nvPicPr>
          <p:cNvPr id="2" name="Picture 1">
            <a:extLst>
              <a:ext uri="{FF2B5EF4-FFF2-40B4-BE49-F238E27FC236}">
                <a16:creationId xmlns:a16="http://schemas.microsoft.com/office/drawing/2014/main" id="{5542DA3D-7B2E-D5C9-3D5D-2618D0BFD625}"/>
              </a:ext>
            </a:extLst>
          </p:cNvPr>
          <p:cNvPicPr>
            <a:picLocks noChangeAspect="1"/>
          </p:cNvPicPr>
          <p:nvPr/>
        </p:nvPicPr>
        <p:blipFill>
          <a:blip r:embed="rId4"/>
          <a:stretch>
            <a:fillRect/>
          </a:stretch>
        </p:blipFill>
        <p:spPr>
          <a:xfrm>
            <a:off x="2133600" y="3323987"/>
            <a:ext cx="4711941" cy="2924175"/>
          </a:xfrm>
          <a:prstGeom prst="rect">
            <a:avLst/>
          </a:prstGeom>
        </p:spPr>
      </p:pic>
    </p:spTree>
    <p:extLst>
      <p:ext uri="{BB962C8B-B14F-4D97-AF65-F5344CB8AC3E}">
        <p14:creationId xmlns:p14="http://schemas.microsoft.com/office/powerpoint/2010/main" val="62414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A566E-A441-F9EB-09FE-70E3C4F8538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FA0E87A-E774-4AFD-D982-DEC44862071E}"/>
              </a:ext>
            </a:extLst>
          </p:cNvPr>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Orthodontist Salary</a:t>
            </a:r>
            <a:endParaRPr lang="en-US" sz="1600" kern="0" dirty="0"/>
          </a:p>
        </p:txBody>
      </p:sp>
      <p:sp>
        <p:nvSpPr>
          <p:cNvPr id="3" name="Rectangle 2">
            <a:extLst>
              <a:ext uri="{FF2B5EF4-FFF2-40B4-BE49-F238E27FC236}">
                <a16:creationId xmlns:a16="http://schemas.microsoft.com/office/drawing/2014/main" id="{29DA87C6-0A2B-D011-9DFE-E8A853F285CE}"/>
              </a:ext>
            </a:extLst>
          </p:cNvPr>
          <p:cNvSpPr/>
          <p:nvPr/>
        </p:nvSpPr>
        <p:spPr>
          <a:xfrm>
            <a:off x="76200" y="990600"/>
            <a:ext cx="9067800" cy="1200329"/>
          </a:xfrm>
          <a:prstGeom prst="rect">
            <a:avLst/>
          </a:prstGeom>
        </p:spPr>
        <p:txBody>
          <a:bodyPr wrap="square">
            <a:spAutoFit/>
          </a:bodyPr>
          <a:lstStyle/>
          <a:p>
            <a:pPr marL="228600" indent="-228600">
              <a:spcBef>
                <a:spcPct val="50000"/>
              </a:spcBef>
              <a:buBlip>
                <a:blip r:embed="rId3"/>
              </a:buBlip>
            </a:pPr>
            <a:r>
              <a:rPr lang="en-US" sz="1600" dirty="0">
                <a:cs typeface="Arial" charset="0"/>
              </a:rPr>
              <a:t>Respondents of an ethnic minority reported a salary that is approximately 26% lower than white respondents.  </a:t>
            </a:r>
          </a:p>
          <a:p>
            <a:pPr marL="228600" indent="-228600">
              <a:spcBef>
                <a:spcPct val="50000"/>
              </a:spcBef>
              <a:buBlip>
                <a:blip r:embed="rId3"/>
              </a:buBlip>
            </a:pPr>
            <a:r>
              <a:rPr lang="en-US" sz="1600" dirty="0">
                <a:cs typeface="Arial" charset="0"/>
              </a:rPr>
              <a:t>After adjusting for age, practice ownership, and hours seeing patients per year, the difference actually increases to 32%.</a:t>
            </a:r>
            <a:endParaRPr lang="en-US" sz="1400" dirty="0">
              <a:cs typeface="Arial" charset="0"/>
            </a:endParaRPr>
          </a:p>
        </p:txBody>
      </p:sp>
      <p:sp>
        <p:nvSpPr>
          <p:cNvPr id="12" name="Text Box 4">
            <a:extLst>
              <a:ext uri="{FF2B5EF4-FFF2-40B4-BE49-F238E27FC236}">
                <a16:creationId xmlns:a16="http://schemas.microsoft.com/office/drawing/2014/main" id="{34F57748-1664-F7D9-50D6-170F5D0F10B0}"/>
              </a:ext>
            </a:extLst>
          </p:cNvPr>
          <p:cNvSpPr txBox="1">
            <a:spLocks noChangeArrowheads="1"/>
          </p:cNvSpPr>
          <p:nvPr/>
        </p:nvSpPr>
        <p:spPr bwMode="auto">
          <a:xfrm>
            <a:off x="1524000" y="6519446"/>
            <a:ext cx="6553200" cy="33855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What range encompasses your current salary from practicing orthodontics: W-2 (T4 in Canada),1099 (T4A in Canada), or Corporate Income (salary, retirement, savings, automobile, and other personal expenses paid by the practice)?  If necessary, please convert to US dollars.</a:t>
            </a:r>
          </a:p>
        </p:txBody>
      </p:sp>
      <p:pic>
        <p:nvPicPr>
          <p:cNvPr id="4" name="Picture 3">
            <a:extLst>
              <a:ext uri="{FF2B5EF4-FFF2-40B4-BE49-F238E27FC236}">
                <a16:creationId xmlns:a16="http://schemas.microsoft.com/office/drawing/2014/main" id="{7FEC0B57-B66F-7488-3E81-4D61E3459580}"/>
              </a:ext>
            </a:extLst>
          </p:cNvPr>
          <p:cNvPicPr>
            <a:picLocks noChangeAspect="1"/>
          </p:cNvPicPr>
          <p:nvPr/>
        </p:nvPicPr>
        <p:blipFill>
          <a:blip r:embed="rId4"/>
          <a:stretch>
            <a:fillRect/>
          </a:stretch>
        </p:blipFill>
        <p:spPr>
          <a:xfrm>
            <a:off x="1857375" y="2743200"/>
            <a:ext cx="4953000" cy="2942665"/>
          </a:xfrm>
          <a:prstGeom prst="rect">
            <a:avLst/>
          </a:prstGeom>
        </p:spPr>
      </p:pic>
    </p:spTree>
    <p:extLst>
      <p:ext uri="{BB962C8B-B14F-4D97-AF65-F5344CB8AC3E}">
        <p14:creationId xmlns:p14="http://schemas.microsoft.com/office/powerpoint/2010/main" val="219775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21" name="Group 65"/>
          <p:cNvGraphicFramePr>
            <a:graphicFrameLocks noGrp="1"/>
          </p:cNvGraphicFramePr>
          <p:nvPr>
            <p:extLst>
              <p:ext uri="{D42A27DB-BD31-4B8C-83A1-F6EECF244321}">
                <p14:modId xmlns:p14="http://schemas.microsoft.com/office/powerpoint/2010/main" val="2830507545"/>
              </p:ext>
            </p:extLst>
          </p:nvPr>
        </p:nvGraphicFramePr>
        <p:xfrm>
          <a:off x="2286000" y="2057400"/>
          <a:ext cx="4572000" cy="25603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21129">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ahoma" pitchFamily="34" charset="0"/>
                        <a:cs typeface="Arial" charset="0"/>
                      </a:endParaRPr>
                    </a:p>
                  </a:txBody>
                  <a:tcPr anchor="ctr" horzOverflow="overflow">
                    <a:solidFill>
                      <a:srgbClr val="33CCFF"/>
                    </a:solidFill>
                  </a:tcPr>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latin typeface="+mj-lt"/>
                        </a:rPr>
                        <a:t>Page</a:t>
                      </a:r>
                      <a:endParaRPr kumimoji="0" lang="en-US" altLang="en-US" sz="1800" b="1" i="0" u="none" strike="noStrike" cap="none" normalizeH="0" baseline="0" dirty="0">
                        <a:ln>
                          <a:noFill/>
                        </a:ln>
                        <a:solidFill>
                          <a:schemeClr val="bg1"/>
                        </a:solidFill>
                        <a:effectLst/>
                        <a:latin typeface="+mj-lt"/>
                        <a:cs typeface="Arial" charset="0"/>
                      </a:endParaRPr>
                    </a:p>
                  </a:txBody>
                  <a:tcPr anchor="ctr" horzOverflow="overflow">
                    <a:solidFill>
                      <a:srgbClr val="003C69"/>
                    </a:solidFill>
                  </a:tcPr>
                </a:tc>
                <a:extLst>
                  <a:ext uri="{0D108BD9-81ED-4DB2-BD59-A6C34878D82A}">
                    <a16:rowId xmlns:a16="http://schemas.microsoft.com/office/drawing/2014/main" val="10000"/>
                  </a:ext>
                </a:extLst>
              </a:tr>
              <a:tr h="321129">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Research Objectives</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3</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extLst>
                  <a:ext uri="{0D108BD9-81ED-4DB2-BD59-A6C34878D82A}">
                    <a16:rowId xmlns:a16="http://schemas.microsoft.com/office/drawing/2014/main" val="10001"/>
                  </a:ext>
                </a:extLst>
              </a:tr>
              <a:tr h="321129">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Methodology</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4</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extLst>
                  <a:ext uri="{0D108BD9-81ED-4DB2-BD59-A6C34878D82A}">
                    <a16:rowId xmlns:a16="http://schemas.microsoft.com/office/drawing/2014/main" val="10002"/>
                  </a:ext>
                </a:extLst>
              </a:tr>
              <a:tr h="321129">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Sample Representativeness</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5</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extLst>
                  <a:ext uri="{0D108BD9-81ED-4DB2-BD59-A6C34878D82A}">
                    <a16:rowId xmlns:a16="http://schemas.microsoft.com/office/drawing/2014/main" val="10003"/>
                  </a:ext>
                </a:extLst>
              </a:tr>
              <a:tr h="3211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Practice Information</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7</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extLst>
                  <a:ext uri="{0D108BD9-81ED-4DB2-BD59-A6C34878D82A}">
                    <a16:rowId xmlns:a16="http://schemas.microsoft.com/office/drawing/2014/main" val="10004"/>
                  </a:ext>
                </a:extLst>
              </a:tr>
              <a:tr h="321129">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Patient Information</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27</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extLst>
                  <a:ext uri="{0D108BD9-81ED-4DB2-BD59-A6C34878D82A}">
                    <a16:rowId xmlns:a16="http://schemas.microsoft.com/office/drawing/2014/main" val="10005"/>
                  </a:ext>
                </a:extLst>
              </a:tr>
              <a:tr h="321129">
                <a:tc>
                  <a:txBody>
                    <a:bodyPr/>
                    <a:lstStyle>
                      <a:lvl1pPr marL="465138" indent="-465138"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65138" marR="0" lvl="0" indent="-465138"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tx1"/>
                          </a:solidFill>
                          <a:effectLst/>
                          <a:latin typeface="+mj-lt"/>
                        </a:rPr>
                        <a:t>Research Summary</a:t>
                      </a:r>
                      <a:endParaRPr kumimoji="0" lang="en-US" altLang="en-US" sz="1800" b="1" i="0" u="none" strike="noStrike" cap="none" normalizeH="0" baseline="0" dirty="0">
                        <a:ln>
                          <a:noFill/>
                        </a:ln>
                        <a:solidFill>
                          <a:schemeClr val="tx1"/>
                        </a:solidFill>
                        <a:effectLst/>
                        <a:latin typeface="+mj-lt"/>
                        <a:cs typeface="Arial" charset="0"/>
                      </a:endParaRPr>
                    </a:p>
                  </a:txBody>
                  <a:tcPr anchor="ctr" horzOverflow="overflow"/>
                </a:tc>
                <a:tc>
                  <a:txBody>
                    <a:bodyPr/>
                    <a:lstStyle>
                      <a:lvl1pPr eaLnBrk="0" hangingPunct="0">
                        <a:spcBef>
                          <a:spcPct val="20000"/>
                        </a:spcBef>
                        <a:defRPr>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cs typeface="Arial" charset="0"/>
                        </a:rPr>
                        <a:t>51</a:t>
                      </a:r>
                    </a:p>
                  </a:txBody>
                  <a:tcPr anchor="ctr" horzOverflow="overflow"/>
                </a:tc>
                <a:extLst>
                  <a:ext uri="{0D108BD9-81ED-4DB2-BD59-A6C34878D82A}">
                    <a16:rowId xmlns:a16="http://schemas.microsoft.com/office/drawing/2014/main" val="10006"/>
                  </a:ext>
                </a:extLst>
              </a:tr>
            </a:tbl>
          </a:graphicData>
        </a:graphic>
      </p:graphicFrame>
      <p:sp>
        <p:nvSpPr>
          <p:cNvPr id="6" name="Rectangle 2"/>
          <p:cNvSpPr txBox="1">
            <a:spLocks noChangeArrowheads="1"/>
          </p:cNvSpPr>
          <p:nvPr/>
        </p:nvSpPr>
        <p:spPr bwMode="auto">
          <a:xfrm>
            <a:off x="1066800" y="228600"/>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buFontTx/>
              <a:buNone/>
            </a:pPr>
            <a:r>
              <a:rPr lang="en-US" altLang="en-US" dirty="0"/>
              <a:t>Table of Contents </a:t>
            </a:r>
          </a:p>
        </p:txBody>
      </p:sp>
    </p:spTree>
    <p:extLst>
      <p:ext uri="{BB962C8B-B14F-4D97-AF65-F5344CB8AC3E}">
        <p14:creationId xmlns:p14="http://schemas.microsoft.com/office/powerpoint/2010/main" val="65939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D452A-4E40-3228-B7DF-31929B97381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4B9176-9C2C-41A3-5EBF-9CB3205439FD}"/>
              </a:ext>
            </a:extLst>
          </p:cNvPr>
          <p:cNvPicPr>
            <a:picLocks noChangeAspect="1"/>
          </p:cNvPicPr>
          <p:nvPr/>
        </p:nvPicPr>
        <p:blipFill>
          <a:blip r:embed="rId3"/>
          <a:stretch>
            <a:fillRect/>
          </a:stretch>
        </p:blipFill>
        <p:spPr>
          <a:xfrm>
            <a:off x="54076" y="3834188"/>
            <a:ext cx="9089924" cy="2261812"/>
          </a:xfrm>
          <a:prstGeom prst="rect">
            <a:avLst/>
          </a:prstGeom>
        </p:spPr>
      </p:pic>
      <p:sp>
        <p:nvSpPr>
          <p:cNvPr id="8" name="Title 1">
            <a:extLst>
              <a:ext uri="{FF2B5EF4-FFF2-40B4-BE49-F238E27FC236}">
                <a16:creationId xmlns:a16="http://schemas.microsoft.com/office/drawing/2014/main" id="{F995613A-D82E-A46B-1F21-C590785674A5}"/>
              </a:ext>
            </a:extLst>
          </p:cNvPr>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Orthodontist Salary Change</a:t>
            </a:r>
            <a:endParaRPr lang="en-US" sz="1600" kern="0" dirty="0"/>
          </a:p>
        </p:txBody>
      </p:sp>
      <p:sp>
        <p:nvSpPr>
          <p:cNvPr id="3" name="Rectangle 2">
            <a:extLst>
              <a:ext uri="{FF2B5EF4-FFF2-40B4-BE49-F238E27FC236}">
                <a16:creationId xmlns:a16="http://schemas.microsoft.com/office/drawing/2014/main" id="{CC459D68-0D1B-FF3B-B08C-CCE117FAC50B}"/>
              </a:ext>
            </a:extLst>
          </p:cNvPr>
          <p:cNvSpPr/>
          <p:nvPr/>
        </p:nvSpPr>
        <p:spPr>
          <a:xfrm>
            <a:off x="76200" y="1066800"/>
            <a:ext cx="8915400" cy="2954655"/>
          </a:xfrm>
          <a:prstGeom prst="rect">
            <a:avLst/>
          </a:prstGeom>
        </p:spPr>
        <p:txBody>
          <a:bodyPr wrap="square">
            <a:spAutoFit/>
          </a:bodyPr>
          <a:lstStyle/>
          <a:p>
            <a:pPr marL="228600" indent="-228600">
              <a:spcBef>
                <a:spcPct val="50000"/>
              </a:spcBef>
              <a:buFontTx/>
              <a:buBlip>
                <a:blip r:embed="rId4"/>
              </a:buBlip>
            </a:pPr>
            <a:r>
              <a:rPr lang="en-US" sz="1200" dirty="0">
                <a:cs typeface="Arial" charset="0"/>
              </a:rPr>
              <a:t>Overall, 40% of respondents saw their salary increase in 2024 compared to 2023, including 8% who reported at least a 10% increase.</a:t>
            </a:r>
          </a:p>
          <a:p>
            <a:pPr marL="228600" indent="-228600">
              <a:spcBef>
                <a:spcPct val="50000"/>
              </a:spcBef>
              <a:buFontTx/>
              <a:buBlip>
                <a:blip r:embed="rId4"/>
              </a:buBlip>
            </a:pPr>
            <a:r>
              <a:rPr lang="en-US" sz="1200" dirty="0">
                <a:cs typeface="Arial" charset="0"/>
              </a:rPr>
              <a:t>Female respondents were more likely to see their salary increase during 2024 (52%) than male respondents (33%).  This was also true after adjusting for age, meaning females were more likely to see their salary increase than males of the same age.</a:t>
            </a:r>
          </a:p>
          <a:p>
            <a:pPr marL="228600" indent="-228600">
              <a:spcBef>
                <a:spcPct val="50000"/>
              </a:spcBef>
              <a:buFontTx/>
              <a:buBlip>
                <a:blip r:embed="rId4"/>
              </a:buBlip>
            </a:pPr>
            <a:r>
              <a:rPr lang="en-US" sz="1200" dirty="0">
                <a:cs typeface="Arial" charset="0"/>
              </a:rPr>
              <a:t>Respondents under the age of 55 were more likely to see their salary increase during 2024 (45%) than those age 55 or older (25%).  However, when breaking this down by gender, the trend was only true for male respondents as females over the age of 55 were still just as likely to see an increase.</a:t>
            </a:r>
          </a:p>
          <a:p>
            <a:pPr marL="228600" indent="-228600">
              <a:spcBef>
                <a:spcPct val="50000"/>
              </a:spcBef>
              <a:buFontTx/>
              <a:buBlip>
                <a:blip r:embed="rId4"/>
              </a:buBlip>
            </a:pPr>
            <a:r>
              <a:rPr lang="en-US" sz="1200" dirty="0">
                <a:cs typeface="Arial" charset="0"/>
              </a:rPr>
              <a:t>Respondents from southern and western parts of North America were more likely to see their salary increase by at least 10% during 2024 (11%) than those from northern and eastern parts of North America (5%).</a:t>
            </a:r>
          </a:p>
          <a:p>
            <a:pPr marL="228600" indent="-228600">
              <a:spcBef>
                <a:spcPct val="50000"/>
              </a:spcBef>
              <a:buFontTx/>
              <a:buBlip>
                <a:blip r:embed="rId4"/>
              </a:buBlip>
            </a:pPr>
            <a:r>
              <a:rPr lang="en-US" sz="1200" dirty="0">
                <a:cs typeface="Arial" charset="0"/>
              </a:rPr>
              <a:t>Sole practice owners were less likely to see their salary increase during 2024 (33%) than respondents from other roles (47%). </a:t>
            </a:r>
          </a:p>
          <a:p>
            <a:pPr marL="228600" indent="-228600">
              <a:spcBef>
                <a:spcPct val="50000"/>
              </a:spcBef>
              <a:buFontTx/>
              <a:buBlip>
                <a:blip r:embed="rId4"/>
              </a:buBlip>
            </a:pPr>
            <a:endParaRPr lang="en-US" sz="1200" dirty="0">
              <a:cs typeface="Arial" charset="0"/>
            </a:endParaRPr>
          </a:p>
        </p:txBody>
      </p:sp>
      <p:sp>
        <p:nvSpPr>
          <p:cNvPr id="9" name="TextBox 8">
            <a:extLst>
              <a:ext uri="{FF2B5EF4-FFF2-40B4-BE49-F238E27FC236}">
                <a16:creationId xmlns:a16="http://schemas.microsoft.com/office/drawing/2014/main" id="{267F5160-CCFD-6864-C217-F84BB2E92E34}"/>
              </a:ext>
            </a:extLst>
          </p:cNvPr>
          <p:cNvSpPr txBox="1"/>
          <p:nvPr/>
        </p:nvSpPr>
        <p:spPr>
          <a:xfrm>
            <a:off x="7840980" y="5791200"/>
            <a:ext cx="762000" cy="215444"/>
          </a:xfrm>
          <a:prstGeom prst="rect">
            <a:avLst/>
          </a:prstGeom>
          <a:noFill/>
        </p:spPr>
        <p:txBody>
          <a:bodyPr wrap="square" rtlCol="0">
            <a:spAutoFit/>
          </a:bodyPr>
          <a:lstStyle/>
          <a:p>
            <a:r>
              <a:rPr lang="en-US" sz="800" dirty="0"/>
              <a:t>(n = 535)</a:t>
            </a:r>
          </a:p>
        </p:txBody>
      </p:sp>
      <p:sp>
        <p:nvSpPr>
          <p:cNvPr id="12" name="Text Box 4">
            <a:extLst>
              <a:ext uri="{FF2B5EF4-FFF2-40B4-BE49-F238E27FC236}">
                <a16:creationId xmlns:a16="http://schemas.microsoft.com/office/drawing/2014/main" id="{BCD1A10D-DB3C-DECF-DD29-6EAB04B8D9A2}"/>
              </a:ext>
            </a:extLst>
          </p:cNvPr>
          <p:cNvSpPr txBox="1">
            <a:spLocks noChangeArrowheads="1"/>
          </p:cNvSpPr>
          <p:nvPr/>
        </p:nvSpPr>
        <p:spPr bwMode="auto">
          <a:xfrm>
            <a:off x="2819400" y="6400800"/>
            <a:ext cx="3657599"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How has your annual salary in 2024 changed compared to 2023?</a:t>
            </a:r>
          </a:p>
        </p:txBody>
      </p:sp>
    </p:spTree>
    <p:extLst>
      <p:ext uri="{BB962C8B-B14F-4D97-AF65-F5344CB8AC3E}">
        <p14:creationId xmlns:p14="http://schemas.microsoft.com/office/powerpoint/2010/main" val="170074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6BF9-E1DC-0A2A-E093-B55613AA2B4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6897258-8A4A-CA6F-7447-4EDEAB596067}"/>
              </a:ext>
            </a:extLst>
          </p:cNvPr>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Orthodontist Salary Change</a:t>
            </a:r>
            <a:endParaRPr lang="en-US" sz="1600" kern="0" dirty="0"/>
          </a:p>
        </p:txBody>
      </p:sp>
      <p:sp>
        <p:nvSpPr>
          <p:cNvPr id="3" name="Rectangle 2">
            <a:extLst>
              <a:ext uri="{FF2B5EF4-FFF2-40B4-BE49-F238E27FC236}">
                <a16:creationId xmlns:a16="http://schemas.microsoft.com/office/drawing/2014/main" id="{ED5A1035-9251-99ED-82A9-004FFEA3AE60}"/>
              </a:ext>
            </a:extLst>
          </p:cNvPr>
          <p:cNvSpPr/>
          <p:nvPr/>
        </p:nvSpPr>
        <p:spPr>
          <a:xfrm>
            <a:off x="76200" y="1066800"/>
            <a:ext cx="8915400" cy="2585323"/>
          </a:xfrm>
          <a:prstGeom prst="rect">
            <a:avLst/>
          </a:prstGeom>
        </p:spPr>
        <p:txBody>
          <a:bodyPr wrap="square">
            <a:spAutoFit/>
          </a:bodyPr>
          <a:lstStyle/>
          <a:p>
            <a:pPr marL="228600" indent="-228600">
              <a:spcBef>
                <a:spcPct val="50000"/>
              </a:spcBef>
              <a:buFontTx/>
              <a:buBlip>
                <a:blip r:embed="rId3"/>
              </a:buBlip>
            </a:pPr>
            <a:r>
              <a:rPr lang="en-US" sz="1600" dirty="0">
                <a:cs typeface="Arial" charset="0"/>
              </a:rPr>
              <a:t>Among those who reported a significant salary decrease, the most common drivers were buying or starting up a new practice (25%), fewer patients (21%), and more competition (14%)</a:t>
            </a:r>
          </a:p>
          <a:p>
            <a:pPr marL="228600" indent="-228600">
              <a:spcBef>
                <a:spcPct val="50000"/>
              </a:spcBef>
              <a:buFontTx/>
              <a:buBlip>
                <a:blip r:embed="rId3"/>
              </a:buBlip>
            </a:pPr>
            <a:r>
              <a:rPr lang="en-US" sz="1600" dirty="0">
                <a:cs typeface="Arial" charset="0"/>
              </a:rPr>
              <a:t>Among those who reported a significant salary increase, the most common drivers were organic or unspecified growth (40%), a relatively new practice growing (20%), and expanding a practice (20%).</a:t>
            </a:r>
          </a:p>
          <a:p>
            <a:pPr marL="228600" indent="-228600">
              <a:spcBef>
                <a:spcPct val="50000"/>
              </a:spcBef>
              <a:buFontTx/>
              <a:buBlip>
                <a:blip r:embed="rId3"/>
              </a:buBlip>
            </a:pPr>
            <a:r>
              <a:rPr lang="en-US" sz="1600" dirty="0">
                <a:cs typeface="Arial" charset="0"/>
              </a:rPr>
              <a:t>Personal or family situations did not come up as a factor other than as a recent graduate or transitioning to retirement.</a:t>
            </a:r>
          </a:p>
          <a:p>
            <a:pPr marL="228600" indent="-228600">
              <a:spcBef>
                <a:spcPct val="50000"/>
              </a:spcBef>
              <a:buFontTx/>
              <a:buBlip>
                <a:blip r:embed="rId3"/>
              </a:buBlip>
            </a:pPr>
            <a:endParaRPr lang="en-US" sz="1200" dirty="0">
              <a:cs typeface="Arial" charset="0"/>
            </a:endParaRPr>
          </a:p>
        </p:txBody>
      </p:sp>
      <p:sp>
        <p:nvSpPr>
          <p:cNvPr id="12" name="Text Box 4">
            <a:extLst>
              <a:ext uri="{FF2B5EF4-FFF2-40B4-BE49-F238E27FC236}">
                <a16:creationId xmlns:a16="http://schemas.microsoft.com/office/drawing/2014/main" id="{FF31A1ED-57C2-D658-1D76-2C1C46C07360}"/>
              </a:ext>
            </a:extLst>
          </p:cNvPr>
          <p:cNvSpPr txBox="1">
            <a:spLocks noChangeArrowheads="1"/>
          </p:cNvSpPr>
          <p:nvPr/>
        </p:nvSpPr>
        <p:spPr bwMode="auto">
          <a:xfrm>
            <a:off x="2819400" y="6400800"/>
            <a:ext cx="3657599" cy="33855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Why did your income significantly increase compared to 2023?</a:t>
            </a:r>
          </a:p>
          <a:p>
            <a:pPr>
              <a:spcBef>
                <a:spcPts val="0"/>
              </a:spcBef>
            </a:pPr>
            <a:r>
              <a:rPr lang="en-US" dirty="0">
                <a:solidFill>
                  <a:srgbClr val="000000"/>
                </a:solidFill>
                <a:ea typeface="ＭＳ Ｐゴシック" pitchFamily="34" charset="-128"/>
                <a:cs typeface="Arial" charset="0"/>
              </a:rPr>
              <a:t>Why did your income significantly decrease compared to 2023?</a:t>
            </a:r>
          </a:p>
        </p:txBody>
      </p:sp>
      <p:pic>
        <p:nvPicPr>
          <p:cNvPr id="2" name="Picture 1">
            <a:extLst>
              <a:ext uri="{FF2B5EF4-FFF2-40B4-BE49-F238E27FC236}">
                <a16:creationId xmlns:a16="http://schemas.microsoft.com/office/drawing/2014/main" id="{42F89217-D262-1CEE-03BD-B4C90AD1F3ED}"/>
              </a:ext>
            </a:extLst>
          </p:cNvPr>
          <p:cNvPicPr>
            <a:picLocks noChangeAspect="1"/>
          </p:cNvPicPr>
          <p:nvPr/>
        </p:nvPicPr>
        <p:blipFill>
          <a:blip r:embed="rId4"/>
          <a:stretch>
            <a:fillRect/>
          </a:stretch>
        </p:blipFill>
        <p:spPr>
          <a:xfrm>
            <a:off x="286979" y="3652122"/>
            <a:ext cx="3827821" cy="2139077"/>
          </a:xfrm>
          <a:prstGeom prst="rect">
            <a:avLst/>
          </a:prstGeom>
        </p:spPr>
      </p:pic>
      <p:pic>
        <p:nvPicPr>
          <p:cNvPr id="5" name="Picture 4">
            <a:extLst>
              <a:ext uri="{FF2B5EF4-FFF2-40B4-BE49-F238E27FC236}">
                <a16:creationId xmlns:a16="http://schemas.microsoft.com/office/drawing/2014/main" id="{27CCB184-627D-C344-0106-73B76E61D3CA}"/>
              </a:ext>
            </a:extLst>
          </p:cNvPr>
          <p:cNvPicPr>
            <a:picLocks noChangeAspect="1"/>
          </p:cNvPicPr>
          <p:nvPr/>
        </p:nvPicPr>
        <p:blipFill>
          <a:blip r:embed="rId5"/>
          <a:stretch>
            <a:fillRect/>
          </a:stretch>
        </p:blipFill>
        <p:spPr>
          <a:xfrm>
            <a:off x="4952999" y="3652121"/>
            <a:ext cx="3827821" cy="1435433"/>
          </a:xfrm>
          <a:prstGeom prst="rect">
            <a:avLst/>
          </a:prstGeom>
        </p:spPr>
      </p:pic>
    </p:spTree>
    <p:extLst>
      <p:ext uri="{BB962C8B-B14F-4D97-AF65-F5344CB8AC3E}">
        <p14:creationId xmlns:p14="http://schemas.microsoft.com/office/powerpoint/2010/main" val="285847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Orthodontist Compensation</a:t>
            </a:r>
            <a:endParaRPr lang="en-US" sz="1600" kern="0" dirty="0"/>
          </a:p>
        </p:txBody>
      </p:sp>
      <p:sp>
        <p:nvSpPr>
          <p:cNvPr id="3" name="Rectangle 2"/>
          <p:cNvSpPr/>
          <p:nvPr/>
        </p:nvSpPr>
        <p:spPr>
          <a:xfrm>
            <a:off x="76200" y="1066800"/>
            <a:ext cx="8915400" cy="2092881"/>
          </a:xfrm>
          <a:prstGeom prst="rect">
            <a:avLst/>
          </a:prstGeom>
        </p:spPr>
        <p:txBody>
          <a:bodyPr wrap="square">
            <a:spAutoFit/>
          </a:bodyPr>
          <a:lstStyle/>
          <a:p>
            <a:pPr marL="228600" indent="-228600">
              <a:spcBef>
                <a:spcPct val="50000"/>
              </a:spcBef>
              <a:buFontTx/>
              <a:buBlip>
                <a:blip r:embed="rId2"/>
              </a:buBlip>
            </a:pPr>
            <a:r>
              <a:rPr lang="en-US" sz="1400" dirty="0">
                <a:cs typeface="Arial" charset="0"/>
              </a:rPr>
              <a:t>Nearly two-thirds of respondents are paid via an annual salary.  Per Diem Rate and having Other Expenses Paid Via The Practice are the next most popular form of compensation with around a quarter of respondents for each.</a:t>
            </a:r>
          </a:p>
          <a:p>
            <a:pPr marL="228600" indent="-228600">
              <a:spcBef>
                <a:spcPct val="50000"/>
              </a:spcBef>
              <a:buFontTx/>
              <a:buBlip>
                <a:blip r:embed="rId2"/>
              </a:buBlip>
            </a:pPr>
            <a:r>
              <a:rPr lang="en-US" sz="1400" dirty="0">
                <a:cs typeface="Arial" charset="0"/>
              </a:rPr>
              <a:t>Female respondents were more likely to be paid per diem (39%) than male respondents (19%).  Respondents under the age of 35 were also much more likely to be paid per diem (59%) than those age 35 or older (20%).</a:t>
            </a:r>
          </a:p>
          <a:p>
            <a:pPr marL="228600" indent="-228600">
              <a:spcBef>
                <a:spcPct val="50000"/>
              </a:spcBef>
              <a:buFontTx/>
              <a:buBlip>
                <a:blip r:embed="rId2"/>
              </a:buBlip>
            </a:pPr>
            <a:r>
              <a:rPr lang="en-US" sz="1400" dirty="0">
                <a:cs typeface="Arial" charset="0"/>
              </a:rPr>
              <a:t>33% of respondents reported being paid by at least two different forms of compensation.</a:t>
            </a:r>
          </a:p>
          <a:p>
            <a:pPr marL="228600" indent="-228600">
              <a:spcBef>
                <a:spcPct val="50000"/>
              </a:spcBef>
              <a:buFontTx/>
              <a:buBlip>
                <a:blip r:embed="rId2"/>
              </a:buBlip>
            </a:pPr>
            <a:endParaRPr lang="en-US" sz="1200" dirty="0">
              <a:cs typeface="Arial" charset="0"/>
            </a:endParaRPr>
          </a:p>
        </p:txBody>
      </p:sp>
      <p:sp>
        <p:nvSpPr>
          <p:cNvPr id="12" name="Text Box 4"/>
          <p:cNvSpPr txBox="1">
            <a:spLocks noChangeArrowheads="1"/>
          </p:cNvSpPr>
          <p:nvPr/>
        </p:nvSpPr>
        <p:spPr bwMode="auto">
          <a:xfrm>
            <a:off x="2819400" y="6490156"/>
            <a:ext cx="3657599"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How are you compensated?</a:t>
            </a:r>
          </a:p>
        </p:txBody>
      </p:sp>
      <p:sp>
        <p:nvSpPr>
          <p:cNvPr id="11" name="TextBox 10">
            <a:extLst>
              <a:ext uri="{FF2B5EF4-FFF2-40B4-BE49-F238E27FC236}">
                <a16:creationId xmlns:a16="http://schemas.microsoft.com/office/drawing/2014/main" id="{CAFDD06C-532C-5726-272B-FF591E2B50F1}"/>
              </a:ext>
            </a:extLst>
          </p:cNvPr>
          <p:cNvSpPr txBox="1"/>
          <p:nvPr/>
        </p:nvSpPr>
        <p:spPr>
          <a:xfrm>
            <a:off x="304800" y="5880556"/>
            <a:ext cx="762000" cy="215444"/>
          </a:xfrm>
          <a:prstGeom prst="rect">
            <a:avLst/>
          </a:prstGeom>
          <a:noFill/>
        </p:spPr>
        <p:txBody>
          <a:bodyPr wrap="square" rtlCol="0">
            <a:spAutoFit/>
          </a:bodyPr>
          <a:lstStyle/>
          <a:p>
            <a:r>
              <a:rPr lang="en-US" sz="800" dirty="0"/>
              <a:t>(n = </a:t>
            </a:r>
            <a:r>
              <a:rPr lang="en-US" dirty="0"/>
              <a:t>541</a:t>
            </a:r>
            <a:r>
              <a:rPr lang="en-US" sz="800" dirty="0"/>
              <a:t>)</a:t>
            </a:r>
          </a:p>
        </p:txBody>
      </p:sp>
      <p:pic>
        <p:nvPicPr>
          <p:cNvPr id="5" name="Picture 4">
            <a:extLst>
              <a:ext uri="{FF2B5EF4-FFF2-40B4-BE49-F238E27FC236}">
                <a16:creationId xmlns:a16="http://schemas.microsoft.com/office/drawing/2014/main" id="{FDD23616-2D58-0C0B-8521-922D387F9ED0}"/>
              </a:ext>
            </a:extLst>
          </p:cNvPr>
          <p:cNvPicPr>
            <a:picLocks noChangeAspect="1"/>
          </p:cNvPicPr>
          <p:nvPr/>
        </p:nvPicPr>
        <p:blipFill>
          <a:blip r:embed="rId3"/>
          <a:stretch>
            <a:fillRect/>
          </a:stretch>
        </p:blipFill>
        <p:spPr>
          <a:xfrm>
            <a:off x="1143000" y="3042962"/>
            <a:ext cx="6553200" cy="3357838"/>
          </a:xfrm>
          <a:prstGeom prst="rect">
            <a:avLst/>
          </a:prstGeom>
        </p:spPr>
      </p:pic>
    </p:spTree>
    <p:extLst>
      <p:ext uri="{BB962C8B-B14F-4D97-AF65-F5344CB8AC3E}">
        <p14:creationId xmlns:p14="http://schemas.microsoft.com/office/powerpoint/2010/main" val="4076907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3E392-083D-DCAF-B57C-16096F6EF84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4D18AD0-EADC-8EC7-6D1E-41E4756E1349}"/>
              </a:ext>
            </a:extLst>
          </p:cNvPr>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Orthodontist Compensation</a:t>
            </a:r>
            <a:endParaRPr lang="en-US" sz="1600" kern="0" dirty="0"/>
          </a:p>
        </p:txBody>
      </p:sp>
      <p:sp>
        <p:nvSpPr>
          <p:cNvPr id="3" name="Rectangle 2">
            <a:extLst>
              <a:ext uri="{FF2B5EF4-FFF2-40B4-BE49-F238E27FC236}">
                <a16:creationId xmlns:a16="http://schemas.microsoft.com/office/drawing/2014/main" id="{B0FFD4D1-6AEB-D3DF-B42A-2C3B32EBF128}"/>
              </a:ext>
            </a:extLst>
          </p:cNvPr>
          <p:cNvSpPr/>
          <p:nvPr/>
        </p:nvSpPr>
        <p:spPr>
          <a:xfrm>
            <a:off x="76200" y="1066800"/>
            <a:ext cx="8915400" cy="1477328"/>
          </a:xfrm>
          <a:prstGeom prst="rect">
            <a:avLst/>
          </a:prstGeom>
        </p:spPr>
        <p:txBody>
          <a:bodyPr wrap="square">
            <a:spAutoFit/>
          </a:bodyPr>
          <a:lstStyle/>
          <a:p>
            <a:pPr marL="228600" indent="-228600">
              <a:spcBef>
                <a:spcPct val="50000"/>
              </a:spcBef>
              <a:buFontTx/>
              <a:buBlip>
                <a:blip r:embed="rId3"/>
              </a:buBlip>
            </a:pPr>
            <a:r>
              <a:rPr lang="en-US" sz="1200" dirty="0">
                <a:cs typeface="Arial" charset="0"/>
              </a:rPr>
              <a:t>Reimbursed or access to other continuing education, reimbursed or paid professional liability insurance premiums, and makes contributions into a 401k/RRSP or equivalent plan were the most commonly provided employer benefits at 47% each.</a:t>
            </a:r>
          </a:p>
          <a:p>
            <a:pPr marL="228600" indent="-228600">
              <a:spcBef>
                <a:spcPct val="50000"/>
              </a:spcBef>
              <a:buFontTx/>
              <a:buBlip>
                <a:blip r:embed="rId3"/>
              </a:buBlip>
            </a:pPr>
            <a:r>
              <a:rPr lang="en-US" sz="1200" dirty="0">
                <a:cs typeface="Arial" charset="0"/>
              </a:rPr>
              <a:t>While the sample size is small, Canadian respondents were less likely to receive any of the benefits compared to respondents from the United States.</a:t>
            </a:r>
          </a:p>
          <a:p>
            <a:pPr marL="228600" indent="-228600">
              <a:spcBef>
                <a:spcPct val="50000"/>
              </a:spcBef>
              <a:buFontTx/>
              <a:buBlip>
                <a:blip r:embed="rId3"/>
              </a:buBlip>
            </a:pPr>
            <a:endParaRPr lang="en-US" sz="1200" dirty="0">
              <a:cs typeface="Arial" charset="0"/>
            </a:endParaRPr>
          </a:p>
          <a:p>
            <a:pPr marL="228600" indent="-228600">
              <a:spcBef>
                <a:spcPct val="50000"/>
              </a:spcBef>
              <a:buFontTx/>
              <a:buBlip>
                <a:blip r:embed="rId3"/>
              </a:buBlip>
            </a:pPr>
            <a:endParaRPr lang="en-US" sz="1200" dirty="0">
              <a:cs typeface="Arial" charset="0"/>
            </a:endParaRPr>
          </a:p>
        </p:txBody>
      </p:sp>
      <p:sp>
        <p:nvSpPr>
          <p:cNvPr id="9" name="TextBox 8">
            <a:extLst>
              <a:ext uri="{FF2B5EF4-FFF2-40B4-BE49-F238E27FC236}">
                <a16:creationId xmlns:a16="http://schemas.microsoft.com/office/drawing/2014/main" id="{13DBA268-75BA-42C4-4B73-C34F83C4B950}"/>
              </a:ext>
            </a:extLst>
          </p:cNvPr>
          <p:cNvSpPr txBox="1"/>
          <p:nvPr/>
        </p:nvSpPr>
        <p:spPr>
          <a:xfrm>
            <a:off x="7459980" y="6293078"/>
            <a:ext cx="762000" cy="215444"/>
          </a:xfrm>
          <a:prstGeom prst="rect">
            <a:avLst/>
          </a:prstGeom>
          <a:noFill/>
        </p:spPr>
        <p:txBody>
          <a:bodyPr wrap="square" rtlCol="0">
            <a:spAutoFit/>
          </a:bodyPr>
          <a:lstStyle/>
          <a:p>
            <a:r>
              <a:rPr lang="en-US" sz="800" dirty="0"/>
              <a:t>(n = 159)</a:t>
            </a:r>
          </a:p>
        </p:txBody>
      </p:sp>
      <p:sp>
        <p:nvSpPr>
          <p:cNvPr id="12" name="Text Box 4">
            <a:extLst>
              <a:ext uri="{FF2B5EF4-FFF2-40B4-BE49-F238E27FC236}">
                <a16:creationId xmlns:a16="http://schemas.microsoft.com/office/drawing/2014/main" id="{692308EB-E7DE-8AD5-C1CD-0FE84960E119}"/>
              </a:ext>
            </a:extLst>
          </p:cNvPr>
          <p:cNvSpPr txBox="1">
            <a:spLocks noChangeArrowheads="1"/>
          </p:cNvSpPr>
          <p:nvPr/>
        </p:nvSpPr>
        <p:spPr bwMode="auto">
          <a:xfrm>
            <a:off x="2819400" y="6400800"/>
            <a:ext cx="3657599"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Which of the following benefits does your employer provide?</a:t>
            </a:r>
          </a:p>
        </p:txBody>
      </p:sp>
      <p:pic>
        <p:nvPicPr>
          <p:cNvPr id="6" name="Picture 5">
            <a:extLst>
              <a:ext uri="{FF2B5EF4-FFF2-40B4-BE49-F238E27FC236}">
                <a16:creationId xmlns:a16="http://schemas.microsoft.com/office/drawing/2014/main" id="{8E7F84A7-A620-3733-C5C3-DDA91C229659}"/>
              </a:ext>
            </a:extLst>
          </p:cNvPr>
          <p:cNvPicPr>
            <a:picLocks noChangeAspect="1"/>
          </p:cNvPicPr>
          <p:nvPr/>
        </p:nvPicPr>
        <p:blipFill>
          <a:blip r:embed="rId4"/>
          <a:stretch>
            <a:fillRect/>
          </a:stretch>
        </p:blipFill>
        <p:spPr>
          <a:xfrm>
            <a:off x="1371600" y="2057400"/>
            <a:ext cx="6019800" cy="4147789"/>
          </a:xfrm>
          <a:prstGeom prst="rect">
            <a:avLst/>
          </a:prstGeom>
        </p:spPr>
      </p:pic>
    </p:spTree>
    <p:extLst>
      <p:ext uri="{BB962C8B-B14F-4D97-AF65-F5344CB8AC3E}">
        <p14:creationId xmlns:p14="http://schemas.microsoft.com/office/powerpoint/2010/main" val="560848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Staff Compensation</a:t>
            </a:r>
            <a:endParaRPr lang="en-US" sz="1600" kern="0" dirty="0"/>
          </a:p>
        </p:txBody>
      </p:sp>
      <p:sp>
        <p:nvSpPr>
          <p:cNvPr id="3" name="Rectangle 2"/>
          <p:cNvSpPr/>
          <p:nvPr/>
        </p:nvSpPr>
        <p:spPr>
          <a:xfrm>
            <a:off x="76200" y="1201341"/>
            <a:ext cx="8610600" cy="1323439"/>
          </a:xfrm>
          <a:prstGeom prst="rect">
            <a:avLst/>
          </a:prstGeom>
        </p:spPr>
        <p:txBody>
          <a:bodyPr wrap="square">
            <a:spAutoFit/>
          </a:bodyPr>
          <a:lstStyle/>
          <a:p>
            <a:pPr marL="228600" indent="-228600">
              <a:spcBef>
                <a:spcPct val="50000"/>
              </a:spcBef>
              <a:buFontTx/>
              <a:buBlip>
                <a:blip r:embed="rId2"/>
              </a:buBlip>
            </a:pPr>
            <a:r>
              <a:rPr lang="en-US" sz="1600" dirty="0">
                <a:cs typeface="Arial" charset="0"/>
              </a:rPr>
              <a:t>Most positions saw the average hourly pay increase compared to the 2022 survey.</a:t>
            </a:r>
          </a:p>
          <a:p>
            <a:pPr marL="228600" indent="-228600">
              <a:spcBef>
                <a:spcPct val="50000"/>
              </a:spcBef>
              <a:buFontTx/>
              <a:buBlip>
                <a:blip r:embed="rId2"/>
              </a:buBlip>
            </a:pPr>
            <a:r>
              <a:rPr lang="en-US" sz="1600" dirty="0">
                <a:cs typeface="Arial" charset="0"/>
              </a:rPr>
              <a:t>Office Managers had the largest increase in hourly pay compared to 2022 at 12%.</a:t>
            </a:r>
          </a:p>
          <a:p>
            <a:pPr marL="228600" indent="-228600">
              <a:spcBef>
                <a:spcPct val="50000"/>
              </a:spcBef>
              <a:buFontTx/>
              <a:buBlip>
                <a:blip r:embed="rId2"/>
              </a:buBlip>
            </a:pPr>
            <a:r>
              <a:rPr lang="en-US" sz="1600" dirty="0">
                <a:cs typeface="Arial" charset="0"/>
              </a:rPr>
              <a:t>Three positions, Marketing Coordinator, Lab Tech, and Records Tech, each saw a decrease compared to 2022.</a:t>
            </a:r>
          </a:p>
        </p:txBody>
      </p:sp>
      <p:sp>
        <p:nvSpPr>
          <p:cNvPr id="9" name="TextBox 8"/>
          <p:cNvSpPr txBox="1"/>
          <p:nvPr/>
        </p:nvSpPr>
        <p:spPr>
          <a:xfrm>
            <a:off x="174159" y="6490156"/>
            <a:ext cx="711666" cy="215444"/>
          </a:xfrm>
          <a:prstGeom prst="rect">
            <a:avLst/>
          </a:prstGeom>
          <a:noFill/>
        </p:spPr>
        <p:txBody>
          <a:bodyPr wrap="square" rtlCol="0">
            <a:spAutoFit/>
          </a:bodyPr>
          <a:lstStyle/>
          <a:p>
            <a:r>
              <a:rPr lang="en-US" sz="800" dirty="0"/>
              <a:t>(n = </a:t>
            </a:r>
            <a:r>
              <a:rPr lang="en-US" dirty="0"/>
              <a:t>269</a:t>
            </a:r>
            <a:r>
              <a:rPr lang="en-US" sz="800" dirty="0"/>
              <a:t>)</a:t>
            </a:r>
          </a:p>
        </p:txBody>
      </p:sp>
      <p:sp>
        <p:nvSpPr>
          <p:cNvPr id="12" name="Text Box 4"/>
          <p:cNvSpPr txBox="1">
            <a:spLocks noChangeArrowheads="1"/>
          </p:cNvSpPr>
          <p:nvPr/>
        </p:nvSpPr>
        <p:spPr bwMode="auto">
          <a:xfrm>
            <a:off x="1981200" y="6435470"/>
            <a:ext cx="5638799"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rPr>
              <a:t>What is your practice’s average hourly pay for the following positions?</a:t>
            </a:r>
          </a:p>
        </p:txBody>
      </p:sp>
      <p:pic>
        <p:nvPicPr>
          <p:cNvPr id="6" name="Picture 5">
            <a:extLst>
              <a:ext uri="{FF2B5EF4-FFF2-40B4-BE49-F238E27FC236}">
                <a16:creationId xmlns:a16="http://schemas.microsoft.com/office/drawing/2014/main" id="{6A79C792-3E68-4C7A-1B36-30DEBA7D952B}"/>
              </a:ext>
            </a:extLst>
          </p:cNvPr>
          <p:cNvPicPr>
            <a:picLocks noChangeAspect="1"/>
          </p:cNvPicPr>
          <p:nvPr/>
        </p:nvPicPr>
        <p:blipFill>
          <a:blip r:embed="rId3"/>
          <a:stretch>
            <a:fillRect/>
          </a:stretch>
        </p:blipFill>
        <p:spPr>
          <a:xfrm>
            <a:off x="2057400" y="2971800"/>
            <a:ext cx="4029075" cy="2686050"/>
          </a:xfrm>
          <a:prstGeom prst="rect">
            <a:avLst/>
          </a:prstGeom>
        </p:spPr>
      </p:pic>
    </p:spTree>
    <p:extLst>
      <p:ext uri="{BB962C8B-B14F-4D97-AF65-F5344CB8AC3E}">
        <p14:creationId xmlns:p14="http://schemas.microsoft.com/office/powerpoint/2010/main" val="1118348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ED3B3-86EE-298A-9D49-03AFDE8F28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245244-392D-ED34-926C-BE492F7D7E81}"/>
              </a:ext>
            </a:extLst>
          </p:cNvPr>
          <p:cNvPicPr>
            <a:picLocks noChangeAspect="1"/>
          </p:cNvPicPr>
          <p:nvPr/>
        </p:nvPicPr>
        <p:blipFill>
          <a:blip r:embed="rId2"/>
          <a:stretch>
            <a:fillRect/>
          </a:stretch>
        </p:blipFill>
        <p:spPr>
          <a:xfrm>
            <a:off x="1988127" y="2395954"/>
            <a:ext cx="5212773" cy="4064312"/>
          </a:xfrm>
          <a:prstGeom prst="rect">
            <a:avLst/>
          </a:prstGeom>
        </p:spPr>
      </p:pic>
      <p:sp>
        <p:nvSpPr>
          <p:cNvPr id="8" name="Title 1">
            <a:extLst>
              <a:ext uri="{FF2B5EF4-FFF2-40B4-BE49-F238E27FC236}">
                <a16:creationId xmlns:a16="http://schemas.microsoft.com/office/drawing/2014/main" id="{5FCE994F-A947-2B4D-2BC9-07E86D0841ED}"/>
              </a:ext>
            </a:extLst>
          </p:cNvPr>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Staff Turnover</a:t>
            </a:r>
            <a:endParaRPr lang="en-US" sz="1600" kern="0" dirty="0"/>
          </a:p>
        </p:txBody>
      </p:sp>
      <p:sp>
        <p:nvSpPr>
          <p:cNvPr id="3" name="Rectangle 2">
            <a:extLst>
              <a:ext uri="{FF2B5EF4-FFF2-40B4-BE49-F238E27FC236}">
                <a16:creationId xmlns:a16="http://schemas.microsoft.com/office/drawing/2014/main" id="{0A50BF61-DE72-B9E7-4C36-E736E2E723D4}"/>
              </a:ext>
            </a:extLst>
          </p:cNvPr>
          <p:cNvSpPr/>
          <p:nvPr/>
        </p:nvSpPr>
        <p:spPr>
          <a:xfrm>
            <a:off x="76200" y="1226403"/>
            <a:ext cx="8839200" cy="1169551"/>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Respondents had an average of 10% of staff leave their practice in 2024.  This is down from 12% in 2022.  </a:t>
            </a:r>
          </a:p>
          <a:p>
            <a:pPr marL="228600" indent="-228600">
              <a:spcBef>
                <a:spcPct val="50000"/>
              </a:spcBef>
              <a:buFontTx/>
              <a:buBlip>
                <a:blip r:embed="rId3"/>
              </a:buBlip>
            </a:pPr>
            <a:r>
              <a:rPr lang="en-US" sz="1400" dirty="0">
                <a:cs typeface="Arial" charset="0"/>
              </a:rPr>
              <a:t>40% of respondents had less than 1% of staff leave their practice, down slightly from 43% in 2022.</a:t>
            </a:r>
          </a:p>
          <a:p>
            <a:pPr marL="228600" indent="-228600">
              <a:spcBef>
                <a:spcPct val="50000"/>
              </a:spcBef>
              <a:buFontTx/>
              <a:buBlip>
                <a:blip r:embed="rId3"/>
              </a:buBlip>
            </a:pPr>
            <a:r>
              <a:rPr lang="en-US" sz="1400" dirty="0">
                <a:cs typeface="Arial" charset="0"/>
              </a:rPr>
              <a:t>Canadian respondents had fewer employees leave their practice on average (6%) than respondents from the US (10%).</a:t>
            </a:r>
          </a:p>
        </p:txBody>
      </p:sp>
      <p:sp>
        <p:nvSpPr>
          <p:cNvPr id="9" name="TextBox 8">
            <a:extLst>
              <a:ext uri="{FF2B5EF4-FFF2-40B4-BE49-F238E27FC236}">
                <a16:creationId xmlns:a16="http://schemas.microsoft.com/office/drawing/2014/main" id="{CB57D873-2390-C20B-483E-6B902A7781AE}"/>
              </a:ext>
            </a:extLst>
          </p:cNvPr>
          <p:cNvSpPr txBox="1"/>
          <p:nvPr/>
        </p:nvSpPr>
        <p:spPr>
          <a:xfrm>
            <a:off x="1752600" y="5658681"/>
            <a:ext cx="711666" cy="215444"/>
          </a:xfrm>
          <a:prstGeom prst="rect">
            <a:avLst/>
          </a:prstGeom>
          <a:noFill/>
        </p:spPr>
        <p:txBody>
          <a:bodyPr wrap="square" rtlCol="0">
            <a:spAutoFit/>
          </a:bodyPr>
          <a:lstStyle/>
          <a:p>
            <a:r>
              <a:rPr lang="en-US" sz="800" dirty="0"/>
              <a:t>(n = </a:t>
            </a:r>
            <a:r>
              <a:rPr lang="en-US" dirty="0"/>
              <a:t>366</a:t>
            </a:r>
            <a:r>
              <a:rPr lang="en-US" sz="800" dirty="0"/>
              <a:t>)</a:t>
            </a:r>
          </a:p>
        </p:txBody>
      </p:sp>
      <p:sp>
        <p:nvSpPr>
          <p:cNvPr id="12" name="Text Box 4">
            <a:extLst>
              <a:ext uri="{FF2B5EF4-FFF2-40B4-BE49-F238E27FC236}">
                <a16:creationId xmlns:a16="http://schemas.microsoft.com/office/drawing/2014/main" id="{FBA35ED3-7F86-78B0-4225-E1D98E8FE348}"/>
              </a:ext>
            </a:extLst>
          </p:cNvPr>
          <p:cNvSpPr txBox="1">
            <a:spLocks noChangeArrowheads="1"/>
          </p:cNvSpPr>
          <p:nvPr/>
        </p:nvSpPr>
        <p:spPr bwMode="auto">
          <a:xfrm>
            <a:off x="1981200" y="6435470"/>
            <a:ext cx="5638799"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What percentage of your staff left your practice during 2022?</a:t>
            </a:r>
          </a:p>
        </p:txBody>
      </p:sp>
    </p:spTree>
    <p:extLst>
      <p:ext uri="{BB962C8B-B14F-4D97-AF65-F5344CB8AC3E}">
        <p14:creationId xmlns:p14="http://schemas.microsoft.com/office/powerpoint/2010/main" val="119673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Orthodontist Student Loan Debt</a:t>
            </a:r>
            <a:endParaRPr lang="en-US" sz="1600" kern="0" dirty="0"/>
          </a:p>
        </p:txBody>
      </p:sp>
      <p:sp>
        <p:nvSpPr>
          <p:cNvPr id="3" name="Rectangle 2"/>
          <p:cNvSpPr/>
          <p:nvPr/>
        </p:nvSpPr>
        <p:spPr>
          <a:xfrm>
            <a:off x="228600" y="1066800"/>
            <a:ext cx="8686800" cy="2893100"/>
          </a:xfrm>
          <a:prstGeom prst="rect">
            <a:avLst/>
          </a:prstGeom>
        </p:spPr>
        <p:txBody>
          <a:bodyPr wrap="square">
            <a:spAutoFit/>
          </a:bodyPr>
          <a:lstStyle/>
          <a:p>
            <a:pPr marL="228600" indent="-228600">
              <a:spcBef>
                <a:spcPct val="50000"/>
              </a:spcBef>
              <a:buFontTx/>
              <a:buBlip>
                <a:blip r:embed="rId2"/>
              </a:buBlip>
            </a:pPr>
            <a:r>
              <a:rPr lang="en-US" sz="1400" dirty="0">
                <a:cs typeface="Arial" charset="0"/>
              </a:rPr>
              <a:t>The average student loan debt for all respondents at end of residency (regardless of age/time since graduation) was $239k, an increase of $48k (25%) compared to 2022 and $70k (41%) compared to 2018.</a:t>
            </a:r>
          </a:p>
          <a:p>
            <a:pPr marL="228600" indent="-228600">
              <a:spcBef>
                <a:spcPct val="50000"/>
              </a:spcBef>
              <a:buFontTx/>
              <a:buBlip>
                <a:blip r:embed="rId2"/>
              </a:buBlip>
            </a:pPr>
            <a:r>
              <a:rPr lang="en-US" sz="1400" dirty="0">
                <a:cs typeface="Arial" charset="0"/>
              </a:rPr>
              <a:t>Student loan debt at end of residency is strongly correlated by age which is logical given the rising cost of education over time. The average debt for respondents under the age of 35 is $344k, an increase of $42k compared to 2022.  The following comparisons each take the differences by age into account.</a:t>
            </a:r>
          </a:p>
          <a:p>
            <a:pPr marL="228600" indent="-228600">
              <a:spcBef>
                <a:spcPct val="50000"/>
              </a:spcBef>
              <a:buFontTx/>
              <a:buBlip>
                <a:blip r:embed="rId2"/>
              </a:buBlip>
            </a:pPr>
            <a:r>
              <a:rPr lang="en-US" sz="1400" dirty="0">
                <a:cs typeface="Arial" charset="0"/>
              </a:rPr>
              <a:t>No significant correlation was found linking higher student loan debt at graduation to a higher salary.</a:t>
            </a:r>
          </a:p>
          <a:p>
            <a:pPr marL="228600" indent="-228600">
              <a:spcBef>
                <a:spcPct val="50000"/>
              </a:spcBef>
              <a:buBlip>
                <a:blip r:embed="rId2"/>
              </a:buBlip>
            </a:pPr>
            <a:r>
              <a:rPr lang="en-US" sz="1400" dirty="0">
                <a:cs typeface="Arial" charset="0"/>
              </a:rPr>
              <a:t>The average student loan debt outstanding </a:t>
            </a:r>
            <a:r>
              <a:rPr lang="en-US" sz="1400" u="sng" dirty="0">
                <a:cs typeface="Arial" charset="0"/>
              </a:rPr>
              <a:t>currently</a:t>
            </a:r>
            <a:r>
              <a:rPr lang="en-US" sz="1400" dirty="0">
                <a:cs typeface="Arial" charset="0"/>
              </a:rPr>
              <a:t> is $122k (up $36k from 2022) with 41% of respondents having student loan debt outstanding.</a:t>
            </a:r>
          </a:p>
          <a:p>
            <a:pPr marL="228600" indent="-228600">
              <a:spcBef>
                <a:spcPct val="50000"/>
              </a:spcBef>
              <a:buBlip>
                <a:blip r:embed="rId2"/>
              </a:buBlip>
            </a:pPr>
            <a:r>
              <a:rPr lang="en-US" sz="1400" dirty="0">
                <a:cs typeface="Arial" charset="0"/>
              </a:rPr>
              <a:t>Respondents who have more student loan debt currently outstanding are more likely to work more hours per week and more weeks per year.</a:t>
            </a:r>
          </a:p>
        </p:txBody>
      </p:sp>
      <p:sp>
        <p:nvSpPr>
          <p:cNvPr id="12" name="Text Box 4"/>
          <p:cNvSpPr txBox="1">
            <a:spLocks noChangeArrowheads="1"/>
          </p:cNvSpPr>
          <p:nvPr/>
        </p:nvSpPr>
        <p:spPr bwMode="auto">
          <a:xfrm>
            <a:off x="1752600" y="6248322"/>
            <a:ext cx="6248400" cy="461665"/>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Approximately how much student loan debt did you accrue by the end of your orthodontic residency (including undergraduate and dental education)?</a:t>
            </a:r>
          </a:p>
          <a:p>
            <a:pPr>
              <a:spcBef>
                <a:spcPts val="0"/>
              </a:spcBef>
            </a:pPr>
            <a:r>
              <a:rPr lang="en-US" dirty="0">
                <a:solidFill>
                  <a:srgbClr val="000000"/>
                </a:solidFill>
                <a:ea typeface="ＭＳ Ｐゴシック" pitchFamily="34" charset="-128"/>
                <a:cs typeface="Arial" charset="0"/>
              </a:rPr>
              <a:t>Approximately how much student loan debt do you currently have outstanding (including undergraduate and dental education)?</a:t>
            </a:r>
          </a:p>
        </p:txBody>
      </p:sp>
      <p:sp>
        <p:nvSpPr>
          <p:cNvPr id="10" name="TextBox 9">
            <a:extLst>
              <a:ext uri="{FF2B5EF4-FFF2-40B4-BE49-F238E27FC236}">
                <a16:creationId xmlns:a16="http://schemas.microsoft.com/office/drawing/2014/main" id="{AEDFB479-6E15-42B3-98A4-0BDDCE4846C6}"/>
              </a:ext>
            </a:extLst>
          </p:cNvPr>
          <p:cNvSpPr txBox="1"/>
          <p:nvPr/>
        </p:nvSpPr>
        <p:spPr>
          <a:xfrm>
            <a:off x="381000" y="5880556"/>
            <a:ext cx="762000" cy="215444"/>
          </a:xfrm>
          <a:prstGeom prst="rect">
            <a:avLst/>
          </a:prstGeom>
          <a:noFill/>
        </p:spPr>
        <p:txBody>
          <a:bodyPr wrap="square" rtlCol="0">
            <a:spAutoFit/>
          </a:bodyPr>
          <a:lstStyle/>
          <a:p>
            <a:r>
              <a:rPr lang="en-US" sz="800" dirty="0"/>
              <a:t>(n = 529)</a:t>
            </a:r>
          </a:p>
        </p:txBody>
      </p:sp>
      <p:pic>
        <p:nvPicPr>
          <p:cNvPr id="4" name="Picture 3">
            <a:extLst>
              <a:ext uri="{FF2B5EF4-FFF2-40B4-BE49-F238E27FC236}">
                <a16:creationId xmlns:a16="http://schemas.microsoft.com/office/drawing/2014/main" id="{452BE851-1656-8B8E-076A-68E6595DA215}"/>
              </a:ext>
            </a:extLst>
          </p:cNvPr>
          <p:cNvPicPr>
            <a:picLocks noChangeAspect="1"/>
          </p:cNvPicPr>
          <p:nvPr/>
        </p:nvPicPr>
        <p:blipFill>
          <a:blip r:embed="rId3"/>
          <a:stretch>
            <a:fillRect/>
          </a:stretch>
        </p:blipFill>
        <p:spPr>
          <a:xfrm>
            <a:off x="0" y="4107187"/>
            <a:ext cx="6019800" cy="1684013"/>
          </a:xfrm>
          <a:prstGeom prst="rect">
            <a:avLst/>
          </a:prstGeom>
        </p:spPr>
      </p:pic>
      <p:pic>
        <p:nvPicPr>
          <p:cNvPr id="5" name="Picture 4">
            <a:extLst>
              <a:ext uri="{FF2B5EF4-FFF2-40B4-BE49-F238E27FC236}">
                <a16:creationId xmlns:a16="http://schemas.microsoft.com/office/drawing/2014/main" id="{A836A0A7-5133-0C51-BC8B-736784B65D3C}"/>
              </a:ext>
            </a:extLst>
          </p:cNvPr>
          <p:cNvPicPr>
            <a:picLocks noChangeAspect="1"/>
          </p:cNvPicPr>
          <p:nvPr/>
        </p:nvPicPr>
        <p:blipFill>
          <a:blip r:embed="rId4"/>
          <a:stretch>
            <a:fillRect/>
          </a:stretch>
        </p:blipFill>
        <p:spPr>
          <a:xfrm>
            <a:off x="6019800" y="4244340"/>
            <a:ext cx="3086100" cy="1394460"/>
          </a:xfrm>
          <a:prstGeom prst="rect">
            <a:avLst/>
          </a:prstGeom>
        </p:spPr>
      </p:pic>
    </p:spTree>
    <p:extLst>
      <p:ext uri="{BB962C8B-B14F-4D97-AF65-F5344CB8AC3E}">
        <p14:creationId xmlns:p14="http://schemas.microsoft.com/office/powerpoint/2010/main" val="263207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A2BD2-FBCC-4971-B496-43AC69634769}"/>
              </a:ext>
            </a:extLst>
          </p:cNvPr>
          <p:cNvSpPr txBox="1">
            <a:spLocks/>
          </p:cNvSpPr>
          <p:nvPr/>
        </p:nvSpPr>
        <p:spPr bwMode="auto">
          <a:xfrm>
            <a:off x="684213" y="3429000"/>
            <a:ext cx="7772400" cy="136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cap="all">
                <a:solidFill>
                  <a:schemeClr val="accent2"/>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all" spc="0" normalizeH="0" baseline="0" noProof="0" dirty="0">
                <a:ln>
                  <a:noFill/>
                </a:ln>
                <a:solidFill>
                  <a:srgbClr val="CE8E00"/>
                </a:solidFill>
                <a:effectLst/>
                <a:uLnTx/>
                <a:uFillTx/>
                <a:latin typeface="Tahoma"/>
                <a:ea typeface="+mj-ea"/>
                <a:cs typeface="+mj-cs"/>
              </a:rPr>
              <a:t>NEW patients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a:solidFill>
                  <a:srgbClr val="CE8E00"/>
                </a:solidFill>
                <a:latin typeface="Tahoma"/>
              </a:rPr>
              <a:t>Patients in active treatment</a:t>
            </a:r>
            <a:endParaRPr lang="en-US" kern="0" noProof="0" dirty="0">
              <a:solidFill>
                <a:srgbClr val="CE8E00"/>
              </a:solidFill>
              <a:latin typeface="Tahoma"/>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a:solidFill>
                  <a:srgbClr val="CE8E00"/>
                </a:solidFill>
                <a:latin typeface="Tahoma"/>
              </a:rPr>
              <a:t>Patient acquisition strategies</a:t>
            </a:r>
          </a:p>
        </p:txBody>
      </p:sp>
      <p:sp>
        <p:nvSpPr>
          <p:cNvPr id="5" name="Text Placeholder 2">
            <a:extLst>
              <a:ext uri="{FF2B5EF4-FFF2-40B4-BE49-F238E27FC236}">
                <a16:creationId xmlns:a16="http://schemas.microsoft.com/office/drawing/2014/main" id="{ABD19AE1-E900-43C3-8E90-03F882034F5C}"/>
              </a:ext>
            </a:extLst>
          </p:cNvPr>
          <p:cNvSpPr txBox="1">
            <a:spLocks/>
          </p:cNvSpPr>
          <p:nvPr/>
        </p:nvSpPr>
        <p:spPr bwMode="auto">
          <a:xfrm>
            <a:off x="684213" y="1928813"/>
            <a:ext cx="7772400" cy="1500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2" charset="2"/>
              <a:buNone/>
              <a:defRPr sz="2800" b="1">
                <a:solidFill>
                  <a:schemeClr val="accent1"/>
                </a:solidFill>
                <a:latin typeface="+mn-lt"/>
                <a:ea typeface="+mn-ea"/>
                <a:cs typeface="+mn-cs"/>
              </a:defRPr>
            </a:lvl1pPr>
            <a:lvl2pPr marL="457200" indent="0" algn="l" rtl="0" eaLnBrk="0" fontAlgn="base" hangingPunct="0">
              <a:spcBef>
                <a:spcPct val="20000"/>
              </a:spcBef>
              <a:spcAft>
                <a:spcPct val="0"/>
              </a:spcAft>
              <a:buClr>
                <a:schemeClr val="accent2"/>
              </a:buClr>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accent2"/>
              </a:buClr>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CE8E00"/>
              </a:buClr>
              <a:buSzTx/>
              <a:buFont typeface="Wingdings" pitchFamily="2" charset="2"/>
              <a:buNone/>
              <a:tabLst/>
              <a:defRPr/>
            </a:pPr>
            <a:r>
              <a:rPr kumimoji="0" lang="en-US" sz="2800" b="1" i="0" u="none" strike="noStrike" kern="0" cap="none" spc="0" normalizeH="0" baseline="0" noProof="0" dirty="0">
                <a:ln>
                  <a:noFill/>
                </a:ln>
                <a:solidFill>
                  <a:srgbClr val="003C69"/>
                </a:solidFill>
                <a:effectLst/>
                <a:uLnTx/>
                <a:uFillTx/>
                <a:latin typeface="Tahoma"/>
                <a:ea typeface="+mn-ea"/>
                <a:cs typeface="+mn-cs"/>
              </a:rPr>
              <a:t>Patient Information</a:t>
            </a:r>
          </a:p>
        </p:txBody>
      </p:sp>
    </p:spTree>
    <p:extLst>
      <p:ext uri="{BB962C8B-B14F-4D97-AF65-F5344CB8AC3E}">
        <p14:creationId xmlns:p14="http://schemas.microsoft.com/office/powerpoint/2010/main" val="2448707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58754" y="1117937"/>
            <a:ext cx="7999445" cy="1015663"/>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200" dirty="0">
                <a:cs typeface="Arial" charset="0"/>
              </a:rPr>
              <a:t>The number of total patients in active treatment per member increased from 574 in 2022 to 696 in 2024.</a:t>
            </a:r>
          </a:p>
          <a:p>
            <a:pPr marL="228600" indent="-228600">
              <a:spcBef>
                <a:spcPct val="50000"/>
              </a:spcBef>
              <a:buFontTx/>
              <a:buBlip>
                <a:blip r:embed="rId2"/>
              </a:buBlip>
            </a:pPr>
            <a:r>
              <a:rPr lang="en-US" sz="1200" dirty="0">
                <a:cs typeface="Arial" charset="0"/>
              </a:rPr>
              <a:t>This marks the highest patient count recorded in the history of the survey, over 10% higher than the previous high of 628 in 2001.</a:t>
            </a:r>
          </a:p>
          <a:p>
            <a:pPr marL="228600" indent="-228600">
              <a:spcBef>
                <a:spcPct val="50000"/>
              </a:spcBef>
              <a:buFontTx/>
              <a:buBlip>
                <a:blip r:embed="rId2"/>
              </a:buBlip>
            </a:pPr>
            <a:r>
              <a:rPr lang="en-US" sz="1200" dirty="0">
                <a:cs typeface="Arial" charset="0"/>
              </a:rPr>
              <a:t>There is a positive correlation between number of active patients and salary.</a:t>
            </a:r>
          </a:p>
        </p:txBody>
      </p:sp>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ahoma"/>
                <a:ea typeface="+mj-ea"/>
                <a:cs typeface="+mj-cs"/>
              </a:rPr>
              <a:t>Total Patients in Active Treatment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0" dirty="0">
                <a:solidFill>
                  <a:srgbClr val="FFFFFF"/>
                </a:solidFill>
                <a:latin typeface="Tahoma"/>
              </a:rPr>
              <a:t>Per Member</a:t>
            </a:r>
            <a:endParaRPr kumimoji="0" lang="en-US" sz="1600" b="1" i="0" u="none" strike="noStrike" kern="0" cap="none" spc="0" normalizeH="0" baseline="0" noProof="0" dirty="0">
              <a:ln>
                <a:noFill/>
              </a:ln>
              <a:solidFill>
                <a:srgbClr val="FFFFFF"/>
              </a:solidFill>
              <a:effectLst/>
              <a:uLnTx/>
              <a:uFillTx/>
              <a:latin typeface="Tahoma"/>
              <a:ea typeface="+mj-ea"/>
              <a:cs typeface="+mj-cs"/>
            </a:endParaRPr>
          </a:p>
        </p:txBody>
      </p:sp>
      <p:sp>
        <p:nvSpPr>
          <p:cNvPr id="6" name="TextBox 5"/>
          <p:cNvSpPr txBox="1"/>
          <p:nvPr/>
        </p:nvSpPr>
        <p:spPr>
          <a:xfrm>
            <a:off x="7333105" y="6040761"/>
            <a:ext cx="726190" cy="215444"/>
          </a:xfrm>
          <a:prstGeom prst="rect">
            <a:avLst/>
          </a:prstGeom>
          <a:noFill/>
        </p:spPr>
        <p:txBody>
          <a:bodyPr wrap="square" rtlCol="0">
            <a:spAutoFit/>
          </a:bodyPr>
          <a:lstStyle/>
          <a:p>
            <a:r>
              <a:rPr lang="en-US" sz="800" dirty="0"/>
              <a:t>(n = 104)</a:t>
            </a:r>
          </a:p>
        </p:txBody>
      </p:sp>
      <p:sp>
        <p:nvSpPr>
          <p:cNvPr id="8" name="Text Box 4"/>
          <p:cNvSpPr txBox="1">
            <a:spLocks noChangeArrowheads="1"/>
          </p:cNvSpPr>
          <p:nvPr/>
        </p:nvSpPr>
        <p:spPr bwMode="auto">
          <a:xfrm>
            <a:off x="1905000" y="6477000"/>
            <a:ext cx="57912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Please fill in the number of active patients you have in each demographic.</a:t>
            </a:r>
          </a:p>
        </p:txBody>
      </p:sp>
      <p:graphicFrame>
        <p:nvGraphicFramePr>
          <p:cNvPr id="13" name="Chart 12">
            <a:extLst>
              <a:ext uri="{FF2B5EF4-FFF2-40B4-BE49-F238E27FC236}">
                <a16:creationId xmlns:a16="http://schemas.microsoft.com/office/drawing/2014/main" id="{F664CF1C-2EC4-4F4A-9AE8-DD1D89DBC288}"/>
              </a:ext>
            </a:extLst>
          </p:cNvPr>
          <p:cNvGraphicFramePr/>
          <p:nvPr>
            <p:extLst>
              <p:ext uri="{D42A27DB-BD31-4B8C-83A1-F6EECF244321}">
                <p14:modId xmlns:p14="http://schemas.microsoft.com/office/powerpoint/2010/main" val="4213799018"/>
              </p:ext>
            </p:extLst>
          </p:nvPr>
        </p:nvGraphicFramePr>
        <p:xfrm>
          <a:off x="609600" y="2286000"/>
          <a:ext cx="7467600" cy="3798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620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ahoma"/>
                <a:ea typeface="+mj-ea"/>
                <a:cs typeface="+mj-cs"/>
              </a:rPr>
              <a:t>Total Patients in Active Treatment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0" dirty="0">
                <a:solidFill>
                  <a:srgbClr val="FFFFFF"/>
                </a:solidFill>
                <a:latin typeface="Tahoma"/>
              </a:rPr>
              <a:t>U.S. &amp; Canada (In Thousands)</a:t>
            </a:r>
            <a:endParaRPr kumimoji="0" lang="en-US" sz="1600" b="1" i="0" u="none" strike="noStrike" kern="0" cap="none" spc="0" normalizeH="0" baseline="0" noProof="0" dirty="0">
              <a:ln>
                <a:noFill/>
              </a:ln>
              <a:solidFill>
                <a:srgbClr val="FFFFFF"/>
              </a:solidFill>
              <a:effectLst/>
              <a:uLnTx/>
              <a:uFillTx/>
              <a:latin typeface="Tahoma"/>
              <a:ea typeface="+mj-ea"/>
              <a:cs typeface="+mj-cs"/>
            </a:endParaRPr>
          </a:p>
        </p:txBody>
      </p:sp>
      <p:sp>
        <p:nvSpPr>
          <p:cNvPr id="6" name="TextBox 5"/>
          <p:cNvSpPr txBox="1"/>
          <p:nvPr/>
        </p:nvSpPr>
        <p:spPr>
          <a:xfrm>
            <a:off x="7467600" y="6566356"/>
            <a:ext cx="710246" cy="215444"/>
          </a:xfrm>
          <a:prstGeom prst="rect">
            <a:avLst/>
          </a:prstGeom>
          <a:noFill/>
        </p:spPr>
        <p:txBody>
          <a:bodyPr wrap="square" rtlCol="0">
            <a:spAutoFit/>
          </a:bodyPr>
          <a:lstStyle/>
          <a:p>
            <a:r>
              <a:rPr lang="en-US" sz="800" dirty="0"/>
              <a:t>(n = 104)</a:t>
            </a:r>
          </a:p>
        </p:txBody>
      </p:sp>
      <p:sp>
        <p:nvSpPr>
          <p:cNvPr id="8" name="Text Box 4"/>
          <p:cNvSpPr txBox="1">
            <a:spLocks noChangeArrowheads="1"/>
          </p:cNvSpPr>
          <p:nvPr/>
        </p:nvSpPr>
        <p:spPr bwMode="auto">
          <a:xfrm>
            <a:off x="1905000" y="6566356"/>
            <a:ext cx="42672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Please fill in the number of active patients you have in each demographic.</a:t>
            </a:r>
          </a:p>
        </p:txBody>
      </p:sp>
      <p:sp>
        <p:nvSpPr>
          <p:cNvPr id="5" name="Rectangle 4"/>
          <p:cNvSpPr/>
          <p:nvPr/>
        </p:nvSpPr>
        <p:spPr>
          <a:xfrm>
            <a:off x="76200" y="1066800"/>
            <a:ext cx="8839199" cy="1846659"/>
          </a:xfrm>
          <a:prstGeom prst="rect">
            <a:avLst/>
          </a:prstGeom>
        </p:spPr>
        <p:txBody>
          <a:bodyPr wrap="square">
            <a:spAutoFit/>
          </a:bodyPr>
          <a:lstStyle/>
          <a:p>
            <a:pPr marL="228600" indent="-228600">
              <a:spcBef>
                <a:spcPct val="50000"/>
              </a:spcBef>
              <a:buFontTx/>
              <a:buBlip>
                <a:blip r:embed="rId2"/>
              </a:buBlip>
            </a:pPr>
            <a:r>
              <a:rPr lang="en-US" sz="1200" dirty="0">
                <a:cs typeface="Arial" charset="0"/>
              </a:rPr>
              <a:t>Based on the 9,554-member database of AAO Active and Life members, the estimated number of total patients in active treatment across members in the U.S. and Canada is approximately 6.66 million.  </a:t>
            </a:r>
          </a:p>
          <a:p>
            <a:pPr marL="228600" indent="-228600">
              <a:spcBef>
                <a:spcPct val="50000"/>
              </a:spcBef>
              <a:buFontTx/>
              <a:buBlip>
                <a:blip r:embed="rId2"/>
              </a:buBlip>
            </a:pPr>
            <a:r>
              <a:rPr lang="en-US" sz="1200" dirty="0">
                <a:cs typeface="Arial" charset="0"/>
              </a:rPr>
              <a:t>When expanded to include all 12,216 practicing orthodontists in U.S. and Canada, the estimated number of total patients in active treatment increases to 8.45 million.</a:t>
            </a:r>
          </a:p>
          <a:p>
            <a:pPr marL="228600" indent="-228600">
              <a:spcBef>
                <a:spcPct val="50000"/>
              </a:spcBef>
              <a:buFontTx/>
              <a:buBlip>
                <a:blip r:embed="rId2"/>
              </a:buBlip>
            </a:pPr>
            <a:r>
              <a:rPr lang="en-US" sz="1200" dirty="0">
                <a:cs typeface="Arial" charset="0"/>
              </a:rPr>
              <a:t>This estimate is also up significantly in total patients in active treatment compared to the 2022 survey and is higher the previous highest total from 2016.</a:t>
            </a:r>
          </a:p>
          <a:p>
            <a:pPr marL="228600" indent="-228600">
              <a:spcBef>
                <a:spcPct val="50000"/>
              </a:spcBef>
              <a:buBlip>
                <a:blip r:embed="rId2"/>
              </a:buBlip>
            </a:pPr>
            <a:r>
              <a:rPr lang="en-US" sz="1200" dirty="0">
                <a:cs typeface="Arial" charset="0"/>
              </a:rPr>
              <a:t>Based on the 9,132 U.S. members in the database provided by AAO, the estimated number of total patients in active treatment by members in the U.S. is approximately 6.42 million.  </a:t>
            </a:r>
          </a:p>
        </p:txBody>
      </p:sp>
      <p:graphicFrame>
        <p:nvGraphicFramePr>
          <p:cNvPr id="10" name="Chart 9">
            <a:extLst>
              <a:ext uri="{FF2B5EF4-FFF2-40B4-BE49-F238E27FC236}">
                <a16:creationId xmlns:a16="http://schemas.microsoft.com/office/drawing/2014/main" id="{E0155F9D-BCE1-4AF0-AB84-9741B306FCE0}"/>
              </a:ext>
            </a:extLst>
          </p:cNvPr>
          <p:cNvGraphicFramePr/>
          <p:nvPr>
            <p:extLst>
              <p:ext uri="{D42A27DB-BD31-4B8C-83A1-F6EECF244321}">
                <p14:modId xmlns:p14="http://schemas.microsoft.com/office/powerpoint/2010/main" val="124063361"/>
              </p:ext>
            </p:extLst>
          </p:nvPr>
        </p:nvGraphicFramePr>
        <p:xfrm>
          <a:off x="381000" y="2971799"/>
          <a:ext cx="7759959" cy="3581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40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66800" y="238125"/>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buFontTx/>
              <a:buNone/>
            </a:pPr>
            <a:r>
              <a:rPr lang="en-US" altLang="en-US" dirty="0"/>
              <a:t>Research Objectives </a:t>
            </a:r>
          </a:p>
        </p:txBody>
      </p:sp>
      <p:sp>
        <p:nvSpPr>
          <p:cNvPr id="6" name="Content Placeholder 2"/>
          <p:cNvSpPr txBox="1">
            <a:spLocks/>
          </p:cNvSpPr>
          <p:nvPr/>
        </p:nvSpPr>
        <p:spPr>
          <a:xfrm>
            <a:off x="457200" y="1295400"/>
            <a:ext cx="7848600" cy="4343400"/>
          </a:xfrm>
          <a:prstGeom prst="rect">
            <a:avLst/>
          </a:prstGeom>
        </p:spPr>
        <p:txBody>
          <a:bodyPr/>
          <a:lstStyle>
            <a:lvl1pPr marL="341313" indent="-34131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Font typeface="Wingdings" pitchFamily="2" charset="2"/>
              <a:buChar char="§"/>
              <a:defRPr sz="1800">
                <a:solidFill>
                  <a:schemeClr val="tx1"/>
                </a:solidFill>
                <a:latin typeface="+mn-lt"/>
              </a:defRPr>
            </a:lvl2pPr>
            <a:lvl3pPr marL="1141413" indent="-22701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3pPr>
            <a:lvl4pPr marL="1598613" indent="-227013"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600" b="1" dirty="0"/>
              <a:t>The primary objective of this program is to continue the Economics of Orthodontics and Patient Census conducted by the American Association of Orthodontists (AAO).</a:t>
            </a:r>
            <a:endParaRPr lang="en-US" sz="1600" dirty="0"/>
          </a:p>
          <a:p>
            <a:pPr marL="0" indent="0">
              <a:spcBef>
                <a:spcPct val="50000"/>
              </a:spcBef>
              <a:buNone/>
            </a:pPr>
            <a:endParaRPr lang="en-US" sz="1400" dirty="0"/>
          </a:p>
          <a:p>
            <a:pPr marL="0" marR="0" indent="0">
              <a:spcBef>
                <a:spcPts val="0"/>
              </a:spcBef>
              <a:spcAft>
                <a:spcPts val="0"/>
              </a:spcAft>
              <a:buNone/>
            </a:pPr>
            <a:r>
              <a:rPr lang="en-US" sz="1400" dirty="0">
                <a:ea typeface="Times New Roman" panose="02020603050405020304" pitchFamily="18" charset="0"/>
              </a:rPr>
              <a:t>With regards to the study, the AAO would like to examine each of the following with practicing orthodontists in the U.S. and Canada:</a:t>
            </a:r>
            <a:endParaRPr lang="en-US" sz="1050" dirty="0">
              <a:ea typeface="Times New Roman" panose="02020603050405020304" pitchFamily="18" charset="0"/>
            </a:endParaRPr>
          </a:p>
          <a:p>
            <a:pPr marL="625475" marR="0" lvl="0">
              <a:spcBef>
                <a:spcPts val="0"/>
              </a:spcBef>
              <a:spcAft>
                <a:spcPts val="0"/>
              </a:spcAft>
              <a:tabLst>
                <a:tab pos="457200" algn="l"/>
              </a:tabLst>
            </a:pPr>
            <a:r>
              <a:rPr lang="en-US" sz="1400" dirty="0">
                <a:ea typeface="Times New Roman" panose="02020603050405020304" pitchFamily="18" charset="0"/>
              </a:rPr>
              <a:t>Determine the general perception of market health or busy-ness among orthodontists;</a:t>
            </a:r>
            <a:endParaRPr lang="en-US" sz="1050" dirty="0">
              <a:ea typeface="Times New Roman" panose="02020603050405020304" pitchFamily="18" charset="0"/>
            </a:endParaRPr>
          </a:p>
          <a:p>
            <a:pPr marL="625475" marR="0" lvl="0">
              <a:spcBef>
                <a:spcPts val="0"/>
              </a:spcBef>
              <a:spcAft>
                <a:spcPts val="0"/>
              </a:spcAft>
              <a:tabLst>
                <a:tab pos="457200" algn="l"/>
              </a:tabLst>
            </a:pPr>
            <a:r>
              <a:rPr lang="en-US" sz="1400" dirty="0">
                <a:ea typeface="Times New Roman" panose="02020603050405020304" pitchFamily="18" charset="0"/>
              </a:rPr>
              <a:t>Understand how practice statistics have changed since the study was last conducted in 2023 (for 2022 data), as well as document historical trends where applicable;</a:t>
            </a:r>
            <a:endParaRPr lang="en-US" sz="1050" dirty="0">
              <a:ea typeface="Times New Roman" panose="02020603050405020304" pitchFamily="18" charset="0"/>
            </a:endParaRPr>
          </a:p>
          <a:p>
            <a:pPr marL="625475" marR="0" lvl="0">
              <a:spcBef>
                <a:spcPts val="0"/>
              </a:spcBef>
              <a:spcAft>
                <a:spcPts val="0"/>
              </a:spcAft>
              <a:tabLst>
                <a:tab pos="457200" algn="l"/>
              </a:tabLst>
            </a:pPr>
            <a:r>
              <a:rPr lang="en-US" sz="1400" dirty="0">
                <a:ea typeface="Times New Roman" panose="02020603050405020304" pitchFamily="18" charset="0"/>
              </a:rPr>
              <a:t>With practices changing, understand how members’ needs from the AAO are evolving, particularly in the area of technology;</a:t>
            </a:r>
          </a:p>
          <a:p>
            <a:pPr marL="625475" marR="0" lvl="0">
              <a:spcBef>
                <a:spcPts val="0"/>
              </a:spcBef>
              <a:spcAft>
                <a:spcPts val="0"/>
              </a:spcAft>
              <a:tabLst>
                <a:tab pos="457200" algn="l"/>
              </a:tabLst>
            </a:pPr>
            <a:r>
              <a:rPr lang="en-US" sz="1400" dirty="0">
                <a:ea typeface="Times New Roman" panose="02020603050405020304" pitchFamily="18" charset="0"/>
              </a:rPr>
              <a:t>The ways different members practice along with their current and future plans regarding their practice;</a:t>
            </a:r>
          </a:p>
          <a:p>
            <a:pPr marL="625475" marR="0" lvl="0">
              <a:spcBef>
                <a:spcPts val="0"/>
              </a:spcBef>
              <a:spcAft>
                <a:spcPts val="0"/>
              </a:spcAft>
              <a:tabLst>
                <a:tab pos="457200" algn="l"/>
              </a:tabLst>
            </a:pPr>
            <a:r>
              <a:rPr lang="en-US" sz="1400" dirty="0">
                <a:ea typeface="Times New Roman" panose="02020603050405020304" pitchFamily="18" charset="0"/>
              </a:rPr>
              <a:t>Explore the reasons and drivers for member salaries changing over time.</a:t>
            </a:r>
          </a:p>
          <a:p>
            <a:pPr marL="625475" marR="0" lvl="0">
              <a:spcBef>
                <a:spcPts val="0"/>
              </a:spcBef>
              <a:spcAft>
                <a:spcPts val="0"/>
              </a:spcAft>
              <a:tabLst>
                <a:tab pos="457200" algn="l"/>
              </a:tabLst>
            </a:pPr>
            <a:endParaRPr lang="en-US" sz="1400" dirty="0">
              <a:ea typeface="Times New Roman" panose="02020603050405020304" pitchFamily="18" charset="0"/>
            </a:endParaRPr>
          </a:p>
          <a:p>
            <a:pPr marL="625475" marR="0" lvl="0">
              <a:spcBef>
                <a:spcPts val="0"/>
              </a:spcBef>
              <a:spcAft>
                <a:spcPts val="0"/>
              </a:spcAft>
              <a:tabLst>
                <a:tab pos="457200" algn="l"/>
              </a:tabLst>
            </a:pPr>
            <a:endParaRPr lang="en-US" sz="1050" dirty="0">
              <a:effectLst/>
              <a:ea typeface="Times New Roman" panose="02020603050405020304" pitchFamily="18" charset="0"/>
            </a:endParaRPr>
          </a:p>
        </p:txBody>
      </p:sp>
    </p:spTree>
    <p:extLst>
      <p:ext uri="{BB962C8B-B14F-4D97-AF65-F5344CB8AC3E}">
        <p14:creationId xmlns:p14="http://schemas.microsoft.com/office/powerpoint/2010/main" val="385186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Down 9">
            <a:extLst>
              <a:ext uri="{FF2B5EF4-FFF2-40B4-BE49-F238E27FC236}">
                <a16:creationId xmlns:a16="http://schemas.microsoft.com/office/drawing/2014/main" id="{382F24B3-F30B-FB22-94FF-FC3D1BC0E07C}"/>
              </a:ext>
            </a:extLst>
          </p:cNvPr>
          <p:cNvSpPr/>
          <p:nvPr/>
        </p:nvSpPr>
        <p:spPr>
          <a:xfrm rot="10800000">
            <a:off x="7086599" y="3465698"/>
            <a:ext cx="152400" cy="26810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80512008"/>
              </p:ext>
            </p:extLst>
          </p:nvPr>
        </p:nvGraphicFramePr>
        <p:xfrm>
          <a:off x="228600" y="3962400"/>
          <a:ext cx="8077201" cy="210629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869731126"/>
                    </a:ext>
                  </a:extLst>
                </a:gridCol>
                <a:gridCol w="1143000">
                  <a:extLst>
                    <a:ext uri="{9D8B030D-6E8A-4147-A177-3AD203B41FA5}">
                      <a16:colId xmlns:a16="http://schemas.microsoft.com/office/drawing/2014/main" val="20003"/>
                    </a:ext>
                  </a:extLst>
                </a:gridCol>
                <a:gridCol w="1143001">
                  <a:extLst>
                    <a:ext uri="{9D8B030D-6E8A-4147-A177-3AD203B41FA5}">
                      <a16:colId xmlns:a16="http://schemas.microsoft.com/office/drawing/2014/main" val="20004"/>
                    </a:ext>
                  </a:extLst>
                </a:gridCol>
              </a:tblGrid>
              <a:tr h="448096">
                <a:tc>
                  <a:txBody>
                    <a:bodyPr/>
                    <a:lstStyle/>
                    <a:p>
                      <a:endParaRPr lang="en-US" sz="1200" dirty="0"/>
                    </a:p>
                  </a:txBody>
                  <a:tcPr>
                    <a:noFill/>
                  </a:tcPr>
                </a:tc>
                <a:tc>
                  <a:txBody>
                    <a:bodyPr/>
                    <a:lstStyle/>
                    <a:p>
                      <a:pPr algn="ctr"/>
                      <a:r>
                        <a:rPr lang="en-US" sz="1200" dirty="0"/>
                        <a:t>&lt;8 years</a:t>
                      </a:r>
                    </a:p>
                  </a:txBody>
                  <a:tcPr anchor="ctr">
                    <a:solidFill>
                      <a:schemeClr val="accent5"/>
                    </a:solidFill>
                  </a:tcPr>
                </a:tc>
                <a:tc>
                  <a:txBody>
                    <a:bodyPr/>
                    <a:lstStyle/>
                    <a:p>
                      <a:pPr algn="ctr"/>
                      <a:r>
                        <a:rPr lang="en-US" sz="1200" dirty="0"/>
                        <a:t>8-17 years</a:t>
                      </a:r>
                    </a:p>
                  </a:txBody>
                  <a:tcPr anchor="ctr"/>
                </a:tc>
                <a:tc>
                  <a:txBody>
                    <a:bodyPr/>
                    <a:lstStyle/>
                    <a:p>
                      <a:pPr algn="ctr"/>
                      <a:r>
                        <a:rPr lang="en-US" sz="1200" dirty="0"/>
                        <a:t>18-34 years</a:t>
                      </a:r>
                    </a:p>
                  </a:txBody>
                  <a:tcPr anchor="ctr">
                    <a:solidFill>
                      <a:schemeClr val="accent2"/>
                    </a:solidFill>
                  </a:tcPr>
                </a:tc>
                <a:tc>
                  <a:txBody>
                    <a:bodyPr/>
                    <a:lstStyle/>
                    <a:p>
                      <a:pPr algn="ctr"/>
                      <a:r>
                        <a:rPr lang="en-US" sz="1200" dirty="0"/>
                        <a:t>35-50 years</a:t>
                      </a:r>
                    </a:p>
                  </a:txBody>
                  <a:tcPr anchor="ctr">
                    <a:solidFill>
                      <a:schemeClr val="accent4"/>
                    </a:solidFill>
                  </a:tcPr>
                </a:tc>
                <a:tc>
                  <a:txBody>
                    <a:bodyPr/>
                    <a:lstStyle/>
                    <a:p>
                      <a:pPr algn="ctr"/>
                      <a:r>
                        <a:rPr lang="en-US" sz="1200" dirty="0"/>
                        <a:t>&gt;50 years</a:t>
                      </a:r>
                    </a:p>
                  </a:txBody>
                  <a:tcPr anchor="ctr">
                    <a:solidFill>
                      <a:schemeClr val="accent6"/>
                    </a:solidFill>
                  </a:tcPr>
                </a:tc>
                <a:extLst>
                  <a:ext uri="{0D108BD9-81ED-4DB2-BD59-A6C34878D82A}">
                    <a16:rowId xmlns:a16="http://schemas.microsoft.com/office/drawing/2014/main" val="10000"/>
                  </a:ext>
                </a:extLst>
              </a:tr>
              <a:tr h="275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Total Patients</a:t>
                      </a:r>
                    </a:p>
                  </a:txBody>
                  <a:tcPr/>
                </a:tc>
                <a:tc>
                  <a:txBody>
                    <a:bodyPr/>
                    <a:lstStyle/>
                    <a:p>
                      <a:pPr algn="ctr"/>
                      <a:r>
                        <a:rPr lang="en-US" sz="1400" b="1" dirty="0"/>
                        <a:t>76</a:t>
                      </a:r>
                    </a:p>
                  </a:txBody>
                  <a:tcPr anchor="ctr">
                    <a:solidFill>
                      <a:schemeClr val="bg2">
                        <a:lumMod val="40000"/>
                        <a:lumOff val="60000"/>
                      </a:schemeClr>
                    </a:solidFill>
                  </a:tcPr>
                </a:tc>
                <a:tc>
                  <a:txBody>
                    <a:bodyPr/>
                    <a:lstStyle/>
                    <a:p>
                      <a:pPr algn="ctr"/>
                      <a:r>
                        <a:rPr lang="en-US" sz="1400" b="1" dirty="0"/>
                        <a:t>411</a:t>
                      </a:r>
                    </a:p>
                  </a:txBody>
                  <a:tcPr anchor="ctr">
                    <a:solidFill>
                      <a:schemeClr val="bg2">
                        <a:lumMod val="40000"/>
                        <a:lumOff val="60000"/>
                      </a:schemeClr>
                    </a:solidFill>
                  </a:tcPr>
                </a:tc>
                <a:tc>
                  <a:txBody>
                    <a:bodyPr/>
                    <a:lstStyle/>
                    <a:p>
                      <a:pPr algn="ctr"/>
                      <a:r>
                        <a:rPr lang="en-US" sz="1400" b="1" dirty="0"/>
                        <a:t>112</a:t>
                      </a:r>
                    </a:p>
                  </a:txBody>
                  <a:tcPr anchor="ctr">
                    <a:solidFill>
                      <a:schemeClr val="bg2">
                        <a:lumMod val="40000"/>
                        <a:lumOff val="60000"/>
                      </a:schemeClr>
                    </a:solidFill>
                  </a:tcPr>
                </a:tc>
                <a:tc>
                  <a:txBody>
                    <a:bodyPr/>
                    <a:lstStyle/>
                    <a:p>
                      <a:pPr algn="ctr"/>
                      <a:r>
                        <a:rPr lang="en-US" sz="1400" b="1" dirty="0"/>
                        <a:t>64</a:t>
                      </a:r>
                    </a:p>
                  </a:txBody>
                  <a:tcPr anchor="ctr">
                    <a:solidFill>
                      <a:schemeClr val="bg2">
                        <a:lumMod val="40000"/>
                        <a:lumOff val="60000"/>
                      </a:schemeClr>
                    </a:solidFill>
                  </a:tcPr>
                </a:tc>
                <a:tc>
                  <a:txBody>
                    <a:bodyPr/>
                    <a:lstStyle/>
                    <a:p>
                      <a:pPr algn="ctr"/>
                      <a:r>
                        <a:rPr lang="en-US" sz="1400" b="1" dirty="0"/>
                        <a:t>32</a:t>
                      </a:r>
                    </a:p>
                  </a:txBody>
                  <a:tcPr anchor="ctr">
                    <a:solidFill>
                      <a:schemeClr val="bg2">
                        <a:lumMod val="40000"/>
                        <a:lumOff val="60000"/>
                      </a:schemeClr>
                    </a:solidFill>
                  </a:tcPr>
                </a:tc>
                <a:extLst>
                  <a:ext uri="{0D108BD9-81ED-4DB2-BD59-A6C34878D82A}">
                    <a16:rowId xmlns:a16="http://schemas.microsoft.com/office/drawing/2014/main" val="2660066712"/>
                  </a:ext>
                </a:extLst>
              </a:tr>
              <a:tr h="284894">
                <a:tc>
                  <a:txBody>
                    <a:bodyPr/>
                    <a:lstStyle/>
                    <a:p>
                      <a:r>
                        <a:rPr lang="en-US" sz="1400" dirty="0"/>
                        <a:t>Total Patients (2022)</a:t>
                      </a:r>
                    </a:p>
                  </a:txBody>
                  <a:tcPr/>
                </a:tc>
                <a:tc>
                  <a:txBody>
                    <a:bodyPr/>
                    <a:lstStyle/>
                    <a:p>
                      <a:pPr algn="ctr"/>
                      <a:r>
                        <a:rPr lang="en-US" sz="1400" b="1" dirty="0"/>
                        <a:t>48</a:t>
                      </a:r>
                    </a:p>
                  </a:txBody>
                  <a:tcPr anchor="ctr">
                    <a:solidFill>
                      <a:schemeClr val="bg2">
                        <a:lumMod val="40000"/>
                        <a:lumOff val="60000"/>
                      </a:schemeClr>
                    </a:solidFill>
                  </a:tcPr>
                </a:tc>
                <a:tc>
                  <a:txBody>
                    <a:bodyPr/>
                    <a:lstStyle/>
                    <a:p>
                      <a:pPr algn="ctr"/>
                      <a:r>
                        <a:rPr lang="en-US" sz="1400" b="1" dirty="0"/>
                        <a:t>345</a:t>
                      </a:r>
                    </a:p>
                  </a:txBody>
                  <a:tcPr anchor="ctr">
                    <a:solidFill>
                      <a:schemeClr val="bg2">
                        <a:lumMod val="40000"/>
                        <a:lumOff val="60000"/>
                      </a:schemeClr>
                    </a:solidFill>
                  </a:tcPr>
                </a:tc>
                <a:tc>
                  <a:txBody>
                    <a:bodyPr/>
                    <a:lstStyle/>
                    <a:p>
                      <a:pPr algn="ctr"/>
                      <a:r>
                        <a:rPr lang="en-US" sz="1400" b="1" dirty="0"/>
                        <a:t>95</a:t>
                      </a:r>
                    </a:p>
                  </a:txBody>
                  <a:tcPr anchor="ctr">
                    <a:solidFill>
                      <a:schemeClr val="bg2">
                        <a:lumMod val="40000"/>
                        <a:lumOff val="60000"/>
                      </a:schemeClr>
                    </a:solidFill>
                  </a:tcPr>
                </a:tc>
                <a:tc>
                  <a:txBody>
                    <a:bodyPr/>
                    <a:lstStyle/>
                    <a:p>
                      <a:pPr algn="ctr"/>
                      <a:r>
                        <a:rPr lang="en-US" sz="1400" b="1" dirty="0"/>
                        <a:t>59</a:t>
                      </a:r>
                    </a:p>
                  </a:txBody>
                  <a:tcPr anchor="ctr">
                    <a:solidFill>
                      <a:schemeClr val="bg2">
                        <a:lumMod val="40000"/>
                        <a:lumOff val="60000"/>
                      </a:schemeClr>
                    </a:solidFill>
                  </a:tcPr>
                </a:tc>
                <a:tc>
                  <a:txBody>
                    <a:bodyPr/>
                    <a:lstStyle/>
                    <a:p>
                      <a:pPr algn="ctr"/>
                      <a:r>
                        <a:rPr lang="en-US" sz="1400" b="1" dirty="0"/>
                        <a:t>28</a:t>
                      </a:r>
                    </a:p>
                  </a:txBody>
                  <a:tcPr anchor="ctr">
                    <a:solidFill>
                      <a:schemeClr val="bg2">
                        <a:lumMod val="40000"/>
                        <a:lumOff val="60000"/>
                      </a:schemeClr>
                    </a:solidFill>
                  </a:tcPr>
                </a:tc>
                <a:extLst>
                  <a:ext uri="{0D108BD9-81ED-4DB2-BD59-A6C34878D82A}">
                    <a16:rowId xmlns:a16="http://schemas.microsoft.com/office/drawing/2014/main" val="10001"/>
                  </a:ext>
                </a:extLst>
              </a:tr>
              <a:tr h="349532">
                <a:tc>
                  <a:txBody>
                    <a:bodyPr/>
                    <a:lstStyle/>
                    <a:p>
                      <a:r>
                        <a:rPr lang="en-US" sz="1400" dirty="0"/>
                        <a:t>Total Patients (2018)</a:t>
                      </a:r>
                    </a:p>
                  </a:txBody>
                  <a:tcPr/>
                </a:tc>
                <a:tc>
                  <a:txBody>
                    <a:bodyPr/>
                    <a:lstStyle/>
                    <a:p>
                      <a:pPr algn="ctr"/>
                      <a:r>
                        <a:rPr lang="en-US" sz="1400" b="1" dirty="0"/>
                        <a:t>33</a:t>
                      </a:r>
                    </a:p>
                  </a:txBody>
                  <a:tcPr anchor="ctr"/>
                </a:tc>
                <a:tc>
                  <a:txBody>
                    <a:bodyPr/>
                    <a:lstStyle/>
                    <a:p>
                      <a:pPr algn="ctr"/>
                      <a:r>
                        <a:rPr lang="en-US" sz="1400" b="1" dirty="0"/>
                        <a:t>336</a:t>
                      </a:r>
                    </a:p>
                  </a:txBody>
                  <a:tcPr anchor="ctr"/>
                </a:tc>
                <a:tc>
                  <a:txBody>
                    <a:bodyPr/>
                    <a:lstStyle/>
                    <a:p>
                      <a:pPr algn="ctr"/>
                      <a:r>
                        <a:rPr lang="en-US" sz="1400" b="1" dirty="0"/>
                        <a:t>104</a:t>
                      </a:r>
                    </a:p>
                  </a:txBody>
                  <a:tcPr anchor="ctr"/>
                </a:tc>
                <a:tc>
                  <a:txBody>
                    <a:bodyPr/>
                    <a:lstStyle/>
                    <a:p>
                      <a:pPr algn="ctr"/>
                      <a:r>
                        <a:rPr lang="en-US" sz="1400" b="1" dirty="0"/>
                        <a:t>54</a:t>
                      </a:r>
                    </a:p>
                  </a:txBody>
                  <a:tcPr anchor="ctr"/>
                </a:tc>
                <a:tc>
                  <a:txBody>
                    <a:bodyPr/>
                    <a:lstStyle/>
                    <a:p>
                      <a:pPr algn="ctr"/>
                      <a:r>
                        <a:rPr lang="en-US" sz="1400" b="1" dirty="0"/>
                        <a:t>24</a:t>
                      </a:r>
                    </a:p>
                  </a:txBody>
                  <a:tcPr anchor="ctr"/>
                </a:tc>
                <a:extLst>
                  <a:ext uri="{0D108BD9-81ED-4DB2-BD59-A6C34878D82A}">
                    <a16:rowId xmlns:a16="http://schemas.microsoft.com/office/drawing/2014/main" val="1068549775"/>
                  </a:ext>
                </a:extLst>
              </a:tr>
              <a:tr h="34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Total Patients (2016)</a:t>
                      </a:r>
                    </a:p>
                  </a:txBody>
                  <a:tcPr/>
                </a:tc>
                <a:tc>
                  <a:txBody>
                    <a:bodyPr/>
                    <a:lstStyle/>
                    <a:p>
                      <a:pPr algn="ctr"/>
                      <a:r>
                        <a:rPr lang="en-US" sz="1400" b="1" dirty="0"/>
                        <a:t>30</a:t>
                      </a:r>
                    </a:p>
                  </a:txBody>
                  <a:tcPr anchor="ctr"/>
                </a:tc>
                <a:tc>
                  <a:txBody>
                    <a:bodyPr/>
                    <a:lstStyle/>
                    <a:p>
                      <a:pPr algn="ctr"/>
                      <a:r>
                        <a:rPr lang="en-US" sz="1400" b="1" dirty="0"/>
                        <a:t>408</a:t>
                      </a:r>
                    </a:p>
                  </a:txBody>
                  <a:tcPr anchor="ctr"/>
                </a:tc>
                <a:tc>
                  <a:txBody>
                    <a:bodyPr/>
                    <a:lstStyle/>
                    <a:p>
                      <a:pPr algn="ctr"/>
                      <a:r>
                        <a:rPr lang="en-US" sz="1400" b="1" dirty="0"/>
                        <a:t>106</a:t>
                      </a:r>
                    </a:p>
                  </a:txBody>
                  <a:tcPr anchor="ctr"/>
                </a:tc>
                <a:tc>
                  <a:txBody>
                    <a:bodyPr/>
                    <a:lstStyle/>
                    <a:p>
                      <a:pPr algn="ctr"/>
                      <a:r>
                        <a:rPr lang="en-US" sz="1400" b="1" dirty="0"/>
                        <a:t>48</a:t>
                      </a:r>
                    </a:p>
                  </a:txBody>
                  <a:tcPr anchor="ctr"/>
                </a:tc>
                <a:tc>
                  <a:txBody>
                    <a:bodyPr/>
                    <a:lstStyle/>
                    <a:p>
                      <a:pPr algn="ctr"/>
                      <a:r>
                        <a:rPr lang="en-US" sz="1400" b="1" dirty="0"/>
                        <a:t>19</a:t>
                      </a:r>
                    </a:p>
                  </a:txBody>
                  <a:tcPr anchor="ctr"/>
                </a:tc>
                <a:extLst>
                  <a:ext uri="{0D108BD9-81ED-4DB2-BD59-A6C34878D82A}">
                    <a16:rowId xmlns:a16="http://schemas.microsoft.com/office/drawing/2014/main" val="4056599131"/>
                  </a:ext>
                </a:extLst>
              </a:tr>
              <a:tr h="34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oFill/>
                  </a:tcPr>
                </a:tc>
                <a:tc>
                  <a:txBody>
                    <a:bodyPr/>
                    <a:lstStyle/>
                    <a:p>
                      <a:pPr algn="ctr"/>
                      <a:r>
                        <a:rPr lang="en-US" sz="1400" b="1" dirty="0"/>
                        <a:t>58%</a:t>
                      </a:r>
                    </a:p>
                  </a:txBody>
                  <a:tcPr anchor="ctr">
                    <a:noFill/>
                  </a:tcPr>
                </a:tc>
                <a:tc>
                  <a:txBody>
                    <a:bodyPr/>
                    <a:lstStyle/>
                    <a:p>
                      <a:pPr algn="ctr"/>
                      <a:r>
                        <a:rPr lang="en-US" sz="1400" b="1" dirty="0"/>
                        <a:t>19%</a:t>
                      </a:r>
                    </a:p>
                  </a:txBody>
                  <a:tcPr anchor="ctr">
                    <a:noFill/>
                  </a:tcPr>
                </a:tc>
                <a:tc>
                  <a:txBody>
                    <a:bodyPr/>
                    <a:lstStyle/>
                    <a:p>
                      <a:pPr algn="ctr"/>
                      <a:r>
                        <a:rPr lang="en-US" sz="1400" b="1" dirty="0"/>
                        <a:t>17%</a:t>
                      </a:r>
                    </a:p>
                  </a:txBody>
                  <a:tcPr anchor="ctr">
                    <a:noFill/>
                  </a:tcPr>
                </a:tc>
                <a:tc>
                  <a:txBody>
                    <a:bodyPr/>
                    <a:lstStyle/>
                    <a:p>
                      <a:pPr algn="ctr"/>
                      <a:r>
                        <a:rPr lang="en-US" sz="1400" b="1" dirty="0"/>
                        <a:t>8%</a:t>
                      </a:r>
                    </a:p>
                  </a:txBody>
                  <a:tcPr anchor="ctr">
                    <a:noFill/>
                  </a:tcPr>
                </a:tc>
                <a:tc>
                  <a:txBody>
                    <a:bodyPr/>
                    <a:lstStyle/>
                    <a:p>
                      <a:pPr algn="ctr"/>
                      <a:r>
                        <a:rPr lang="en-US" sz="1400" b="1" dirty="0"/>
                        <a:t>12%</a:t>
                      </a:r>
                    </a:p>
                  </a:txBody>
                  <a:tcPr anchor="ctr">
                    <a:noFill/>
                  </a:tcPr>
                </a:tc>
                <a:extLst>
                  <a:ext uri="{0D108BD9-81ED-4DB2-BD59-A6C34878D82A}">
                    <a16:rowId xmlns:a16="http://schemas.microsoft.com/office/drawing/2014/main" val="182670903"/>
                  </a:ext>
                </a:extLst>
              </a:tr>
            </a:tbl>
          </a:graphicData>
        </a:graphic>
      </p:graphicFrame>
      <p:sp>
        <p:nvSpPr>
          <p:cNvPr id="23" name="Arrow: Down 22">
            <a:extLst>
              <a:ext uri="{FF2B5EF4-FFF2-40B4-BE49-F238E27FC236}">
                <a16:creationId xmlns:a16="http://schemas.microsoft.com/office/drawing/2014/main" id="{31192028-B23E-4345-BF7A-CB2188A04C84}"/>
              </a:ext>
            </a:extLst>
          </p:cNvPr>
          <p:cNvSpPr/>
          <p:nvPr/>
        </p:nvSpPr>
        <p:spPr>
          <a:xfrm rot="10800000">
            <a:off x="8077200" y="5762754"/>
            <a:ext cx="152400" cy="26810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Total Patients in Active Treatment</a:t>
            </a:r>
          </a:p>
          <a:p>
            <a:r>
              <a:rPr lang="en-US" sz="1600" kern="0" dirty="0"/>
              <a:t>U.S. &amp; Canada</a:t>
            </a:r>
          </a:p>
        </p:txBody>
      </p:sp>
      <p:sp>
        <p:nvSpPr>
          <p:cNvPr id="11" name="TextBox 10"/>
          <p:cNvSpPr txBox="1"/>
          <p:nvPr/>
        </p:nvSpPr>
        <p:spPr>
          <a:xfrm>
            <a:off x="8372476" y="5105400"/>
            <a:ext cx="619124" cy="215444"/>
          </a:xfrm>
          <a:prstGeom prst="rect">
            <a:avLst/>
          </a:prstGeom>
          <a:noFill/>
        </p:spPr>
        <p:txBody>
          <a:bodyPr wrap="square" rtlCol="0">
            <a:spAutoFit/>
          </a:bodyPr>
          <a:lstStyle/>
          <a:p>
            <a:r>
              <a:rPr lang="en-US" dirty="0"/>
              <a:t>(n=217)</a:t>
            </a:r>
          </a:p>
        </p:txBody>
      </p:sp>
      <p:sp>
        <p:nvSpPr>
          <p:cNvPr id="15" name="TextBox 14"/>
          <p:cNvSpPr txBox="1"/>
          <p:nvPr/>
        </p:nvSpPr>
        <p:spPr>
          <a:xfrm>
            <a:off x="8372476" y="5423356"/>
            <a:ext cx="619124" cy="215444"/>
          </a:xfrm>
          <a:prstGeom prst="rect">
            <a:avLst/>
          </a:prstGeom>
          <a:noFill/>
        </p:spPr>
        <p:txBody>
          <a:bodyPr wrap="square" rtlCol="0">
            <a:spAutoFit/>
          </a:bodyPr>
          <a:lstStyle/>
          <a:p>
            <a:r>
              <a:rPr lang="en-US" dirty="0"/>
              <a:t>(n=298)</a:t>
            </a:r>
          </a:p>
        </p:txBody>
      </p:sp>
      <p:sp>
        <p:nvSpPr>
          <p:cNvPr id="4" name="Rectangle 3"/>
          <p:cNvSpPr/>
          <p:nvPr/>
        </p:nvSpPr>
        <p:spPr>
          <a:xfrm>
            <a:off x="228599" y="1045458"/>
            <a:ext cx="8839201" cy="630942"/>
          </a:xfrm>
          <a:prstGeom prst="rect">
            <a:avLst/>
          </a:prstGeom>
        </p:spPr>
        <p:txBody>
          <a:bodyPr wrap="square">
            <a:spAutoFit/>
          </a:bodyPr>
          <a:lstStyle/>
          <a:p>
            <a:pPr marL="228600" indent="-228600">
              <a:spcBef>
                <a:spcPct val="50000"/>
              </a:spcBef>
              <a:buFontTx/>
              <a:buBlip>
                <a:blip r:embed="rId2"/>
              </a:buBlip>
            </a:pPr>
            <a:r>
              <a:rPr lang="en-US" sz="1400" dirty="0">
                <a:cs typeface="Arial" charset="0"/>
              </a:rPr>
              <a:t>While male patients were flat compared to 2018, female patients increased slightly.</a:t>
            </a:r>
          </a:p>
          <a:p>
            <a:pPr marL="228600" indent="-228600">
              <a:spcBef>
                <a:spcPct val="50000"/>
              </a:spcBef>
              <a:buFontTx/>
              <a:buBlip>
                <a:blip r:embed="rId2"/>
              </a:buBlip>
            </a:pPr>
            <a:r>
              <a:rPr lang="en-US" sz="1400" dirty="0">
                <a:cs typeface="Arial" charset="0"/>
              </a:rPr>
              <a:t>The only significant decrease from an age perspective is among patients ages 18 to 34 years old.  </a:t>
            </a:r>
          </a:p>
        </p:txBody>
      </p:sp>
      <p:graphicFrame>
        <p:nvGraphicFramePr>
          <p:cNvPr id="5" name="Table 4">
            <a:extLst>
              <a:ext uri="{FF2B5EF4-FFF2-40B4-BE49-F238E27FC236}">
                <a16:creationId xmlns:a16="http://schemas.microsoft.com/office/drawing/2014/main" id="{6B76BE40-11D6-4843-93E6-28B3FF2DD65F}"/>
              </a:ext>
            </a:extLst>
          </p:cNvPr>
          <p:cNvGraphicFramePr>
            <a:graphicFrameLocks noGrp="1"/>
          </p:cNvGraphicFramePr>
          <p:nvPr>
            <p:extLst>
              <p:ext uri="{D42A27DB-BD31-4B8C-83A1-F6EECF244321}">
                <p14:modId xmlns:p14="http://schemas.microsoft.com/office/powerpoint/2010/main" val="3287921496"/>
              </p:ext>
            </p:extLst>
          </p:nvPr>
        </p:nvGraphicFramePr>
        <p:xfrm>
          <a:off x="2667000" y="1752600"/>
          <a:ext cx="4648200" cy="203057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619788840"/>
                    </a:ext>
                  </a:extLst>
                </a:gridCol>
                <a:gridCol w="1219200">
                  <a:extLst>
                    <a:ext uri="{9D8B030D-6E8A-4147-A177-3AD203B41FA5}">
                      <a16:colId xmlns:a16="http://schemas.microsoft.com/office/drawing/2014/main" val="3359438727"/>
                    </a:ext>
                  </a:extLst>
                </a:gridCol>
                <a:gridCol w="1143000">
                  <a:extLst>
                    <a:ext uri="{9D8B030D-6E8A-4147-A177-3AD203B41FA5}">
                      <a16:colId xmlns:a16="http://schemas.microsoft.com/office/drawing/2014/main" val="3178841676"/>
                    </a:ext>
                  </a:extLst>
                </a:gridCol>
              </a:tblGrid>
              <a:tr h="425426">
                <a:tc>
                  <a:txBody>
                    <a:bodyPr/>
                    <a:lstStyle/>
                    <a:p>
                      <a:endParaRPr lang="en-US" sz="1200" dirty="0"/>
                    </a:p>
                  </a:txBody>
                  <a:tcPr>
                    <a:noFill/>
                  </a:tcPr>
                </a:tc>
                <a:tc>
                  <a:txBody>
                    <a:bodyPr/>
                    <a:lstStyle/>
                    <a:p>
                      <a:pPr algn="ctr"/>
                      <a:r>
                        <a:rPr lang="en-US" sz="1200" dirty="0"/>
                        <a:t>Male</a:t>
                      </a:r>
                    </a:p>
                  </a:txBody>
                  <a:tcPr anchor="ctr">
                    <a:solidFill>
                      <a:schemeClr val="accent1"/>
                    </a:solidFill>
                  </a:tcPr>
                </a:tc>
                <a:tc>
                  <a:txBody>
                    <a:bodyPr/>
                    <a:lstStyle/>
                    <a:p>
                      <a:pPr algn="ctr"/>
                      <a:r>
                        <a:rPr lang="en-US" sz="1200" dirty="0"/>
                        <a:t>Female</a:t>
                      </a:r>
                    </a:p>
                  </a:txBody>
                  <a:tcPr anchor="ctr">
                    <a:solidFill>
                      <a:schemeClr val="accent4"/>
                    </a:solidFill>
                  </a:tcPr>
                </a:tc>
                <a:extLst>
                  <a:ext uri="{0D108BD9-81ED-4DB2-BD59-A6C34878D82A}">
                    <a16:rowId xmlns:a16="http://schemas.microsoft.com/office/drawing/2014/main" val="2063666863"/>
                  </a:ext>
                </a:extLst>
              </a:tr>
              <a:tr h="288810">
                <a:tc>
                  <a:txBody>
                    <a:bodyPr/>
                    <a:lstStyle/>
                    <a:p>
                      <a:r>
                        <a:rPr lang="en-US" sz="1400" dirty="0"/>
                        <a:t>Total Patients</a:t>
                      </a:r>
                    </a:p>
                  </a:txBody>
                  <a:tcPr/>
                </a:tc>
                <a:tc>
                  <a:txBody>
                    <a:bodyPr/>
                    <a:lstStyle/>
                    <a:p>
                      <a:pPr algn="ctr"/>
                      <a:r>
                        <a:rPr lang="en-US" sz="1400" b="1" dirty="0"/>
                        <a:t>325</a:t>
                      </a:r>
                    </a:p>
                  </a:txBody>
                  <a:tcPr anchor="ctr">
                    <a:solidFill>
                      <a:schemeClr val="bg2">
                        <a:lumMod val="40000"/>
                        <a:lumOff val="60000"/>
                      </a:schemeClr>
                    </a:solidFill>
                  </a:tcPr>
                </a:tc>
                <a:tc>
                  <a:txBody>
                    <a:bodyPr/>
                    <a:lstStyle/>
                    <a:p>
                      <a:pPr algn="ctr"/>
                      <a:r>
                        <a:rPr lang="en-US" sz="1400" b="1" dirty="0"/>
                        <a:t>369</a:t>
                      </a:r>
                    </a:p>
                  </a:txBody>
                  <a:tcPr anchor="ctr">
                    <a:solidFill>
                      <a:schemeClr val="bg2">
                        <a:lumMod val="40000"/>
                        <a:lumOff val="60000"/>
                      </a:schemeClr>
                    </a:solidFill>
                  </a:tcPr>
                </a:tc>
                <a:extLst>
                  <a:ext uri="{0D108BD9-81ED-4DB2-BD59-A6C34878D82A}">
                    <a16:rowId xmlns:a16="http://schemas.microsoft.com/office/drawing/2014/main" val="1237310753"/>
                  </a:ext>
                </a:extLst>
              </a:tr>
              <a:tr h="288810">
                <a:tc>
                  <a:txBody>
                    <a:bodyPr/>
                    <a:lstStyle/>
                    <a:p>
                      <a:r>
                        <a:rPr lang="en-US" sz="1400" dirty="0"/>
                        <a:t>Total Patients (2022)</a:t>
                      </a:r>
                    </a:p>
                  </a:txBody>
                  <a:tcPr/>
                </a:tc>
                <a:tc>
                  <a:txBody>
                    <a:bodyPr/>
                    <a:lstStyle/>
                    <a:p>
                      <a:pPr algn="ctr"/>
                      <a:r>
                        <a:rPr lang="en-US" sz="1400" b="1" dirty="0"/>
                        <a:t>259</a:t>
                      </a:r>
                    </a:p>
                  </a:txBody>
                  <a:tcPr anchor="ctr">
                    <a:solidFill>
                      <a:schemeClr val="bg2">
                        <a:lumMod val="40000"/>
                        <a:lumOff val="60000"/>
                      </a:schemeClr>
                    </a:solidFill>
                  </a:tcPr>
                </a:tc>
                <a:tc>
                  <a:txBody>
                    <a:bodyPr/>
                    <a:lstStyle/>
                    <a:p>
                      <a:pPr algn="ctr"/>
                      <a:r>
                        <a:rPr lang="en-US" sz="1400" b="1" dirty="0"/>
                        <a:t>305</a:t>
                      </a:r>
                    </a:p>
                  </a:txBody>
                  <a:tcPr anchor="ctr">
                    <a:solidFill>
                      <a:schemeClr val="bg2">
                        <a:lumMod val="40000"/>
                        <a:lumOff val="60000"/>
                      </a:schemeClr>
                    </a:solidFill>
                  </a:tcPr>
                </a:tc>
                <a:extLst>
                  <a:ext uri="{0D108BD9-81ED-4DB2-BD59-A6C34878D82A}">
                    <a16:rowId xmlns:a16="http://schemas.microsoft.com/office/drawing/2014/main" val="3857477658"/>
                  </a:ext>
                </a:extLst>
              </a:tr>
              <a:tr h="331848">
                <a:tc>
                  <a:txBody>
                    <a:bodyPr/>
                    <a:lstStyle/>
                    <a:p>
                      <a:r>
                        <a:rPr lang="en-US" sz="1400" dirty="0"/>
                        <a:t>Total Patients (2018)</a:t>
                      </a:r>
                    </a:p>
                  </a:txBody>
                  <a:tcPr/>
                </a:tc>
                <a:tc>
                  <a:txBody>
                    <a:bodyPr/>
                    <a:lstStyle/>
                    <a:p>
                      <a:pPr algn="ctr"/>
                      <a:r>
                        <a:rPr lang="en-US" sz="1400" b="1" dirty="0"/>
                        <a:t>259</a:t>
                      </a:r>
                    </a:p>
                  </a:txBody>
                  <a:tcPr anchor="ctr"/>
                </a:tc>
                <a:tc>
                  <a:txBody>
                    <a:bodyPr/>
                    <a:lstStyle/>
                    <a:p>
                      <a:pPr algn="ctr"/>
                      <a:r>
                        <a:rPr lang="en-US" sz="1400" b="1" dirty="0"/>
                        <a:t>292</a:t>
                      </a:r>
                    </a:p>
                  </a:txBody>
                  <a:tcPr anchor="ctr"/>
                </a:tc>
                <a:extLst>
                  <a:ext uri="{0D108BD9-81ED-4DB2-BD59-A6C34878D82A}">
                    <a16:rowId xmlns:a16="http://schemas.microsoft.com/office/drawing/2014/main" val="3835091898"/>
                  </a:ext>
                </a:extLst>
              </a:tr>
              <a:tr h="331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Total Patients (2016)</a:t>
                      </a:r>
                    </a:p>
                  </a:txBody>
                  <a:tcPr/>
                </a:tc>
                <a:tc>
                  <a:txBody>
                    <a:bodyPr/>
                    <a:lstStyle/>
                    <a:p>
                      <a:pPr algn="ctr"/>
                      <a:r>
                        <a:rPr lang="en-US" sz="1400" b="1" dirty="0"/>
                        <a:t>264</a:t>
                      </a:r>
                    </a:p>
                  </a:txBody>
                  <a:tcPr anchor="ctr"/>
                </a:tc>
                <a:tc>
                  <a:txBody>
                    <a:bodyPr/>
                    <a:lstStyle/>
                    <a:p>
                      <a:pPr algn="ctr"/>
                      <a:r>
                        <a:rPr lang="en-US" sz="1400" b="1" dirty="0"/>
                        <a:t>346</a:t>
                      </a:r>
                    </a:p>
                  </a:txBody>
                  <a:tcPr anchor="ctr"/>
                </a:tc>
                <a:extLst>
                  <a:ext uri="{0D108BD9-81ED-4DB2-BD59-A6C34878D82A}">
                    <a16:rowId xmlns:a16="http://schemas.microsoft.com/office/drawing/2014/main" val="3882546242"/>
                  </a:ext>
                </a:extLst>
              </a:tr>
              <a:tr h="331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Percent Change vs 2022</a:t>
                      </a:r>
                    </a:p>
                  </a:txBody>
                  <a:tcPr>
                    <a:noFill/>
                  </a:tcPr>
                </a:tc>
                <a:tc>
                  <a:txBody>
                    <a:bodyPr/>
                    <a:lstStyle/>
                    <a:p>
                      <a:pPr algn="ctr"/>
                      <a:r>
                        <a:rPr lang="en-US" sz="1400" b="1" dirty="0"/>
                        <a:t>26%</a:t>
                      </a:r>
                    </a:p>
                  </a:txBody>
                  <a:tcPr anchor="ctr">
                    <a:noFill/>
                  </a:tcPr>
                </a:tc>
                <a:tc>
                  <a:txBody>
                    <a:bodyPr/>
                    <a:lstStyle/>
                    <a:p>
                      <a:pPr algn="ctr"/>
                      <a:r>
                        <a:rPr lang="en-US" sz="1400" b="1" dirty="0"/>
                        <a:t>21%</a:t>
                      </a:r>
                    </a:p>
                  </a:txBody>
                  <a:tcPr anchor="ctr">
                    <a:noFill/>
                  </a:tcPr>
                </a:tc>
                <a:extLst>
                  <a:ext uri="{0D108BD9-81ED-4DB2-BD59-A6C34878D82A}">
                    <a16:rowId xmlns:a16="http://schemas.microsoft.com/office/drawing/2014/main" val="2013416843"/>
                  </a:ext>
                </a:extLst>
              </a:tr>
            </a:tbl>
          </a:graphicData>
        </a:graphic>
      </p:graphicFrame>
      <p:sp>
        <p:nvSpPr>
          <p:cNvPr id="14" name="Text Box 4">
            <a:extLst>
              <a:ext uri="{FF2B5EF4-FFF2-40B4-BE49-F238E27FC236}">
                <a16:creationId xmlns:a16="http://schemas.microsoft.com/office/drawing/2014/main" id="{20D47C59-19ED-4B69-A479-9F1DB67840D2}"/>
              </a:ext>
            </a:extLst>
          </p:cNvPr>
          <p:cNvSpPr txBox="1">
            <a:spLocks noChangeArrowheads="1"/>
          </p:cNvSpPr>
          <p:nvPr/>
        </p:nvSpPr>
        <p:spPr bwMode="auto">
          <a:xfrm>
            <a:off x="1905000" y="6477000"/>
            <a:ext cx="57912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Please fill in the number of active patients you have in each demographic.</a:t>
            </a:r>
          </a:p>
        </p:txBody>
      </p:sp>
      <p:sp>
        <p:nvSpPr>
          <p:cNvPr id="18" name="Arrow: Down 17">
            <a:extLst>
              <a:ext uri="{FF2B5EF4-FFF2-40B4-BE49-F238E27FC236}">
                <a16:creationId xmlns:a16="http://schemas.microsoft.com/office/drawing/2014/main" id="{A01C44EB-4F7A-4F3B-802F-5D15DC92F574}"/>
              </a:ext>
            </a:extLst>
          </p:cNvPr>
          <p:cNvSpPr/>
          <p:nvPr/>
        </p:nvSpPr>
        <p:spPr>
          <a:xfrm rot="10800000">
            <a:off x="3505200" y="5762754"/>
            <a:ext cx="152400" cy="26810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EC400C8-2E3E-4B6F-84EA-2D5FE9AFD3A6}"/>
              </a:ext>
            </a:extLst>
          </p:cNvPr>
          <p:cNvSpPr txBox="1"/>
          <p:nvPr/>
        </p:nvSpPr>
        <p:spPr>
          <a:xfrm>
            <a:off x="8382001" y="4495800"/>
            <a:ext cx="609599" cy="215444"/>
          </a:xfrm>
          <a:prstGeom prst="rect">
            <a:avLst/>
          </a:prstGeom>
          <a:noFill/>
        </p:spPr>
        <p:txBody>
          <a:bodyPr wrap="square" rtlCol="0">
            <a:spAutoFit/>
          </a:bodyPr>
          <a:lstStyle/>
          <a:p>
            <a:r>
              <a:rPr lang="en-US" dirty="0"/>
              <a:t>(n=104)</a:t>
            </a:r>
          </a:p>
        </p:txBody>
      </p:sp>
      <p:sp>
        <p:nvSpPr>
          <p:cNvPr id="19" name="Arrow: Down 18">
            <a:extLst>
              <a:ext uri="{FF2B5EF4-FFF2-40B4-BE49-F238E27FC236}">
                <a16:creationId xmlns:a16="http://schemas.microsoft.com/office/drawing/2014/main" id="{E715BB6C-BE99-4F26-8FD9-26089B880B4A}"/>
              </a:ext>
            </a:extLst>
          </p:cNvPr>
          <p:cNvSpPr/>
          <p:nvPr/>
        </p:nvSpPr>
        <p:spPr>
          <a:xfrm rot="10800000">
            <a:off x="6934201" y="5762754"/>
            <a:ext cx="152400" cy="26810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1E6919F-924C-ED1B-8551-CF9193382B64}"/>
              </a:ext>
            </a:extLst>
          </p:cNvPr>
          <p:cNvSpPr txBox="1"/>
          <p:nvPr/>
        </p:nvSpPr>
        <p:spPr>
          <a:xfrm>
            <a:off x="8382000" y="4800600"/>
            <a:ext cx="609600" cy="215444"/>
          </a:xfrm>
          <a:prstGeom prst="rect">
            <a:avLst/>
          </a:prstGeom>
          <a:noFill/>
        </p:spPr>
        <p:txBody>
          <a:bodyPr wrap="square" rtlCol="0">
            <a:spAutoFit/>
          </a:bodyPr>
          <a:lstStyle/>
          <a:p>
            <a:r>
              <a:rPr lang="en-US" dirty="0"/>
              <a:t>(n=183)</a:t>
            </a:r>
          </a:p>
        </p:txBody>
      </p:sp>
      <p:sp>
        <p:nvSpPr>
          <p:cNvPr id="17" name="Arrow: Down 16">
            <a:extLst>
              <a:ext uri="{FF2B5EF4-FFF2-40B4-BE49-F238E27FC236}">
                <a16:creationId xmlns:a16="http://schemas.microsoft.com/office/drawing/2014/main" id="{C1D52F1C-DE37-F615-8E39-4243BC5AB9CC}"/>
              </a:ext>
            </a:extLst>
          </p:cNvPr>
          <p:cNvSpPr/>
          <p:nvPr/>
        </p:nvSpPr>
        <p:spPr>
          <a:xfrm rot="10800000">
            <a:off x="4571998" y="5762754"/>
            <a:ext cx="152400" cy="26810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2EC50EB-F2B5-4689-9657-D30AF05F23FB}"/>
              </a:ext>
            </a:extLst>
          </p:cNvPr>
          <p:cNvSpPr txBox="1"/>
          <p:nvPr/>
        </p:nvSpPr>
        <p:spPr>
          <a:xfrm>
            <a:off x="7315200" y="3137356"/>
            <a:ext cx="609600" cy="215444"/>
          </a:xfrm>
          <a:prstGeom prst="rect">
            <a:avLst/>
          </a:prstGeom>
          <a:noFill/>
        </p:spPr>
        <p:txBody>
          <a:bodyPr wrap="square" rtlCol="0">
            <a:spAutoFit/>
          </a:bodyPr>
          <a:lstStyle/>
          <a:p>
            <a:r>
              <a:rPr lang="en-US" dirty="0"/>
              <a:t>(n=301)</a:t>
            </a:r>
          </a:p>
        </p:txBody>
      </p:sp>
      <p:sp>
        <p:nvSpPr>
          <p:cNvPr id="13" name="TextBox 12">
            <a:extLst>
              <a:ext uri="{FF2B5EF4-FFF2-40B4-BE49-F238E27FC236}">
                <a16:creationId xmlns:a16="http://schemas.microsoft.com/office/drawing/2014/main" id="{98E15D55-5E6E-4E1B-909A-EE800C3EC104}"/>
              </a:ext>
            </a:extLst>
          </p:cNvPr>
          <p:cNvSpPr txBox="1"/>
          <p:nvPr/>
        </p:nvSpPr>
        <p:spPr>
          <a:xfrm>
            <a:off x="7315200" y="2819400"/>
            <a:ext cx="609600" cy="215444"/>
          </a:xfrm>
          <a:prstGeom prst="rect">
            <a:avLst/>
          </a:prstGeom>
          <a:noFill/>
        </p:spPr>
        <p:txBody>
          <a:bodyPr wrap="square" rtlCol="0">
            <a:spAutoFit/>
          </a:bodyPr>
          <a:lstStyle/>
          <a:p>
            <a:r>
              <a:rPr lang="en-US" dirty="0"/>
              <a:t>(n=217)</a:t>
            </a:r>
          </a:p>
        </p:txBody>
      </p:sp>
      <p:sp>
        <p:nvSpPr>
          <p:cNvPr id="7" name="TextBox 6">
            <a:extLst>
              <a:ext uri="{FF2B5EF4-FFF2-40B4-BE49-F238E27FC236}">
                <a16:creationId xmlns:a16="http://schemas.microsoft.com/office/drawing/2014/main" id="{978A6832-3F5F-4323-54AE-25E3F198E092}"/>
              </a:ext>
            </a:extLst>
          </p:cNvPr>
          <p:cNvSpPr txBox="1"/>
          <p:nvPr/>
        </p:nvSpPr>
        <p:spPr>
          <a:xfrm>
            <a:off x="7315200" y="2514600"/>
            <a:ext cx="609600" cy="215444"/>
          </a:xfrm>
          <a:prstGeom prst="rect">
            <a:avLst/>
          </a:prstGeom>
          <a:noFill/>
        </p:spPr>
        <p:txBody>
          <a:bodyPr wrap="square" rtlCol="0">
            <a:spAutoFit/>
          </a:bodyPr>
          <a:lstStyle/>
          <a:p>
            <a:r>
              <a:rPr lang="en-US" dirty="0"/>
              <a:t>(n=183)</a:t>
            </a:r>
          </a:p>
        </p:txBody>
      </p:sp>
      <p:sp>
        <p:nvSpPr>
          <p:cNvPr id="3" name="TextBox 2">
            <a:extLst>
              <a:ext uri="{FF2B5EF4-FFF2-40B4-BE49-F238E27FC236}">
                <a16:creationId xmlns:a16="http://schemas.microsoft.com/office/drawing/2014/main" id="{8A31881B-7810-45E5-93BB-9ADAAC22EAEF}"/>
              </a:ext>
            </a:extLst>
          </p:cNvPr>
          <p:cNvSpPr txBox="1"/>
          <p:nvPr/>
        </p:nvSpPr>
        <p:spPr>
          <a:xfrm>
            <a:off x="7315200" y="2222956"/>
            <a:ext cx="609600" cy="215444"/>
          </a:xfrm>
          <a:prstGeom prst="rect">
            <a:avLst/>
          </a:prstGeom>
          <a:noFill/>
        </p:spPr>
        <p:txBody>
          <a:bodyPr wrap="square" rtlCol="0">
            <a:spAutoFit/>
          </a:bodyPr>
          <a:lstStyle/>
          <a:p>
            <a:r>
              <a:rPr lang="en-US" dirty="0"/>
              <a:t>(n=104)</a:t>
            </a:r>
          </a:p>
        </p:txBody>
      </p:sp>
      <p:sp>
        <p:nvSpPr>
          <p:cNvPr id="16" name="Arrow: Down 15">
            <a:extLst>
              <a:ext uri="{FF2B5EF4-FFF2-40B4-BE49-F238E27FC236}">
                <a16:creationId xmlns:a16="http://schemas.microsoft.com/office/drawing/2014/main" id="{9D83FBA4-5740-C84D-FDEB-56F92FB610AB}"/>
              </a:ext>
            </a:extLst>
          </p:cNvPr>
          <p:cNvSpPr/>
          <p:nvPr/>
        </p:nvSpPr>
        <p:spPr>
          <a:xfrm rot="10800000">
            <a:off x="5867400" y="3505200"/>
            <a:ext cx="152400" cy="26810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Down 19">
            <a:extLst>
              <a:ext uri="{FF2B5EF4-FFF2-40B4-BE49-F238E27FC236}">
                <a16:creationId xmlns:a16="http://schemas.microsoft.com/office/drawing/2014/main" id="{FD8FCE37-44E5-F406-418B-4CB101A22B3E}"/>
              </a:ext>
            </a:extLst>
          </p:cNvPr>
          <p:cNvSpPr/>
          <p:nvPr/>
        </p:nvSpPr>
        <p:spPr>
          <a:xfrm rot="10800000">
            <a:off x="5791200" y="5762754"/>
            <a:ext cx="152400" cy="26810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8331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U.S Children in Treatment</a:t>
            </a:r>
          </a:p>
        </p:txBody>
      </p:sp>
      <p:sp>
        <p:nvSpPr>
          <p:cNvPr id="12" name="Text Box 5"/>
          <p:cNvSpPr txBox="1">
            <a:spLocks noChangeArrowheads="1"/>
          </p:cNvSpPr>
          <p:nvPr/>
        </p:nvSpPr>
        <p:spPr bwMode="auto">
          <a:xfrm>
            <a:off x="152400" y="1066800"/>
            <a:ext cx="8340012" cy="2031325"/>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400" dirty="0">
                <a:cs typeface="Arial" charset="0"/>
              </a:rPr>
              <a:t>The U.S. Census Bureau estimates that there were 42.4 million children ages 8 to 17 in the U.S. in July 2023 (most recent census update).  This is down from 42.6 million children as of the previous Economics Survey in July 2021.</a:t>
            </a:r>
          </a:p>
          <a:p>
            <a:pPr marL="228600" indent="-228600">
              <a:spcBef>
                <a:spcPct val="50000"/>
              </a:spcBef>
              <a:buFontTx/>
              <a:buBlip>
                <a:blip r:embed="rId2"/>
              </a:buBlip>
            </a:pPr>
            <a:r>
              <a:rPr lang="en-US" sz="1400" dirty="0">
                <a:cs typeface="Arial" charset="0"/>
              </a:rPr>
              <a:t>In 2024, U.S. AAO members (about 9,132) were treating an average of 413 patients ages 8 to 17 for a total of approximately 3.77 million patients treated by members and 4.67 million patients by all orthodontists. </a:t>
            </a:r>
          </a:p>
          <a:p>
            <a:pPr marL="684213" lvl="1" indent="-228600">
              <a:spcBef>
                <a:spcPct val="50000"/>
              </a:spcBef>
              <a:buBlip>
                <a:blip r:embed="rId2"/>
              </a:buBlip>
            </a:pPr>
            <a:r>
              <a:rPr lang="en-US" sz="1400" dirty="0">
                <a:cs typeface="Arial" charset="0"/>
              </a:rPr>
              <a:t>That equated to about 8.9% of U.S. children ages 8 to 17 being treated by a member (up significantly from 7.4% in 2022) and 11.0% being treated by all orthodontists.</a:t>
            </a:r>
          </a:p>
        </p:txBody>
      </p:sp>
      <p:graphicFrame>
        <p:nvGraphicFramePr>
          <p:cNvPr id="4" name="Chart 3">
            <a:extLst>
              <a:ext uri="{FF2B5EF4-FFF2-40B4-BE49-F238E27FC236}">
                <a16:creationId xmlns:a16="http://schemas.microsoft.com/office/drawing/2014/main" id="{8BDF12EA-E661-1C13-455F-6566C3856F85}"/>
              </a:ext>
            </a:extLst>
          </p:cNvPr>
          <p:cNvGraphicFramePr/>
          <p:nvPr>
            <p:extLst>
              <p:ext uri="{D42A27DB-BD31-4B8C-83A1-F6EECF244321}">
                <p14:modId xmlns:p14="http://schemas.microsoft.com/office/powerpoint/2010/main" val="3504430824"/>
              </p:ext>
            </p:extLst>
          </p:nvPr>
        </p:nvGraphicFramePr>
        <p:xfrm>
          <a:off x="152400" y="3387269"/>
          <a:ext cx="8991600" cy="27849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38FA9B3-B380-1538-51DC-FF98A0B926A7}"/>
              </a:ext>
            </a:extLst>
          </p:cNvPr>
          <p:cNvSpPr txBox="1"/>
          <p:nvPr/>
        </p:nvSpPr>
        <p:spPr>
          <a:xfrm>
            <a:off x="152400" y="5545723"/>
            <a:ext cx="609600" cy="338554"/>
          </a:xfrm>
          <a:prstGeom prst="rect">
            <a:avLst/>
          </a:prstGeom>
          <a:noFill/>
        </p:spPr>
        <p:txBody>
          <a:bodyPr wrap="square" rtlCol="0">
            <a:spAutoFit/>
          </a:bodyPr>
          <a:lstStyle/>
          <a:p>
            <a:r>
              <a:rPr lang="en-US" dirty="0"/>
              <a:t>Patients (Millions)</a:t>
            </a:r>
          </a:p>
        </p:txBody>
      </p:sp>
      <p:sp>
        <p:nvSpPr>
          <p:cNvPr id="6" name="Text Box 4">
            <a:extLst>
              <a:ext uri="{FF2B5EF4-FFF2-40B4-BE49-F238E27FC236}">
                <a16:creationId xmlns:a16="http://schemas.microsoft.com/office/drawing/2014/main" id="{D716512B-E1D3-0763-07F3-3E4D2FF1EE23}"/>
              </a:ext>
            </a:extLst>
          </p:cNvPr>
          <p:cNvSpPr txBox="1">
            <a:spLocks noChangeArrowheads="1"/>
          </p:cNvSpPr>
          <p:nvPr/>
        </p:nvSpPr>
        <p:spPr bwMode="auto">
          <a:xfrm>
            <a:off x="1905000" y="6477000"/>
            <a:ext cx="57912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Please fill in the number of active patients you have in each demographic.</a:t>
            </a:r>
          </a:p>
        </p:txBody>
      </p:sp>
    </p:spTree>
    <p:extLst>
      <p:ext uri="{BB962C8B-B14F-4D97-AF65-F5344CB8AC3E}">
        <p14:creationId xmlns:p14="http://schemas.microsoft.com/office/powerpoint/2010/main" val="3691711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1121181"/>
            <a:ext cx="8153400" cy="1061829"/>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400" dirty="0">
                <a:cs typeface="Arial" charset="0"/>
              </a:rPr>
              <a:t>The total number of adult patients being treated in the United States by AAO members is approximately 1.91 million adults, up significantly from 2022.  When including non-members, the US estimated total for practicing orthodontists is 2.37 million adults.</a:t>
            </a:r>
          </a:p>
          <a:p>
            <a:pPr marL="685800" lvl="1" indent="-228600">
              <a:spcBef>
                <a:spcPct val="50000"/>
              </a:spcBef>
              <a:buFontTx/>
              <a:buBlip>
                <a:blip r:embed="rId2"/>
              </a:buBlip>
            </a:pPr>
            <a:r>
              <a:rPr lang="en-US" sz="1400" dirty="0">
                <a:cs typeface="Arial" charset="0"/>
              </a:rPr>
              <a:t>The average adult patient count per member (209) in the U.S. was also up from 2022.</a:t>
            </a:r>
          </a:p>
        </p:txBody>
      </p:sp>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ahoma"/>
                <a:ea typeface="+mj-ea"/>
                <a:cs typeface="+mj-cs"/>
              </a:rPr>
              <a:t>U.S. Adults in Active Treatment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0" dirty="0">
                <a:solidFill>
                  <a:srgbClr val="FFFFFF"/>
                </a:solidFill>
                <a:latin typeface="Tahoma"/>
              </a:rPr>
              <a:t>In Thousands</a:t>
            </a:r>
            <a:endParaRPr kumimoji="0" lang="en-US" sz="1600" b="1" i="0" u="none" strike="noStrike" kern="0" cap="none" spc="0" normalizeH="0" baseline="0" noProof="0" dirty="0">
              <a:ln>
                <a:noFill/>
              </a:ln>
              <a:solidFill>
                <a:srgbClr val="FFFFFF"/>
              </a:solidFill>
              <a:effectLst/>
              <a:uLnTx/>
              <a:uFillTx/>
              <a:latin typeface="Tahoma"/>
              <a:ea typeface="+mj-ea"/>
              <a:cs typeface="+mj-cs"/>
            </a:endParaRPr>
          </a:p>
        </p:txBody>
      </p:sp>
      <p:graphicFrame>
        <p:nvGraphicFramePr>
          <p:cNvPr id="4" name="Chart 3"/>
          <p:cNvGraphicFramePr/>
          <p:nvPr>
            <p:extLst>
              <p:ext uri="{D42A27DB-BD31-4B8C-83A1-F6EECF244321}">
                <p14:modId xmlns:p14="http://schemas.microsoft.com/office/powerpoint/2010/main" val="900174781"/>
              </p:ext>
            </p:extLst>
          </p:nvPr>
        </p:nvGraphicFramePr>
        <p:xfrm>
          <a:off x="207606" y="2272366"/>
          <a:ext cx="8783994" cy="41284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467600" y="6223456"/>
            <a:ext cx="664806" cy="215444"/>
          </a:xfrm>
          <a:prstGeom prst="rect">
            <a:avLst/>
          </a:prstGeom>
          <a:noFill/>
        </p:spPr>
        <p:txBody>
          <a:bodyPr wrap="square" rtlCol="0">
            <a:spAutoFit/>
          </a:bodyPr>
          <a:lstStyle/>
          <a:p>
            <a:r>
              <a:rPr lang="en-US" sz="800" dirty="0"/>
              <a:t>(n = 104)</a:t>
            </a:r>
          </a:p>
        </p:txBody>
      </p:sp>
      <p:sp>
        <p:nvSpPr>
          <p:cNvPr id="7" name="Text Box 4">
            <a:extLst>
              <a:ext uri="{FF2B5EF4-FFF2-40B4-BE49-F238E27FC236}">
                <a16:creationId xmlns:a16="http://schemas.microsoft.com/office/drawing/2014/main" id="{1B2FB2C8-6E40-AAB6-37EA-77C2BA5EC6ED}"/>
              </a:ext>
            </a:extLst>
          </p:cNvPr>
          <p:cNvSpPr txBox="1">
            <a:spLocks noChangeArrowheads="1"/>
          </p:cNvSpPr>
          <p:nvPr/>
        </p:nvSpPr>
        <p:spPr bwMode="auto">
          <a:xfrm>
            <a:off x="1905000" y="6477000"/>
            <a:ext cx="57912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Please fill in the number of active patients you have in each demographic.</a:t>
            </a:r>
          </a:p>
        </p:txBody>
      </p:sp>
    </p:spTree>
    <p:extLst>
      <p:ext uri="{BB962C8B-B14F-4D97-AF65-F5344CB8AC3E}">
        <p14:creationId xmlns:p14="http://schemas.microsoft.com/office/powerpoint/2010/main" val="3321806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41649" y="1143000"/>
            <a:ext cx="7772400" cy="846386"/>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400" dirty="0">
                <a:cs typeface="Arial" charset="0"/>
              </a:rPr>
              <a:t>The percentage of adult patients declined for the second straight survey to 30%.</a:t>
            </a:r>
          </a:p>
          <a:p>
            <a:pPr marL="228600" indent="-228600">
              <a:spcBef>
                <a:spcPct val="50000"/>
              </a:spcBef>
              <a:buFontTx/>
              <a:buBlip>
                <a:blip r:embed="rId2"/>
              </a:buBlip>
            </a:pPr>
            <a:r>
              <a:rPr lang="en-US" sz="1400" dirty="0">
                <a:cs typeface="Arial" charset="0"/>
              </a:rPr>
              <a:t>Male patients increased by 1 percentage point to 47% respectively, matching the highest percentage of male patients initially seen in 2018.</a:t>
            </a:r>
          </a:p>
        </p:txBody>
      </p:sp>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ahoma"/>
                <a:ea typeface="+mj-ea"/>
                <a:cs typeface="+mj-cs"/>
              </a:rPr>
              <a:t>Percentage of Patients by Year</a:t>
            </a:r>
          </a:p>
        </p:txBody>
      </p:sp>
      <p:graphicFrame>
        <p:nvGraphicFramePr>
          <p:cNvPr id="4" name="Chart 3"/>
          <p:cNvGraphicFramePr/>
          <p:nvPr>
            <p:extLst>
              <p:ext uri="{D42A27DB-BD31-4B8C-83A1-F6EECF244321}">
                <p14:modId xmlns:p14="http://schemas.microsoft.com/office/powerpoint/2010/main" val="83626965"/>
              </p:ext>
            </p:extLst>
          </p:nvPr>
        </p:nvGraphicFramePr>
        <p:xfrm>
          <a:off x="131406" y="2057400"/>
          <a:ext cx="8631594" cy="43309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924800" y="6019800"/>
            <a:ext cx="685800" cy="215444"/>
          </a:xfrm>
          <a:prstGeom prst="rect">
            <a:avLst/>
          </a:prstGeom>
          <a:noFill/>
        </p:spPr>
        <p:txBody>
          <a:bodyPr wrap="square" rtlCol="0">
            <a:spAutoFit/>
          </a:bodyPr>
          <a:lstStyle/>
          <a:p>
            <a:r>
              <a:rPr lang="en-US" sz="800" dirty="0"/>
              <a:t>(n = 104)</a:t>
            </a:r>
          </a:p>
        </p:txBody>
      </p:sp>
      <p:sp>
        <p:nvSpPr>
          <p:cNvPr id="8" name="Text Box 4"/>
          <p:cNvSpPr txBox="1">
            <a:spLocks noChangeArrowheads="1"/>
          </p:cNvSpPr>
          <p:nvPr/>
        </p:nvSpPr>
        <p:spPr bwMode="auto">
          <a:xfrm>
            <a:off x="1905000" y="6513984"/>
            <a:ext cx="57912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Please fill in the number of active patients you have in each demographic.</a:t>
            </a:r>
          </a:p>
        </p:txBody>
      </p:sp>
    </p:spTree>
    <p:extLst>
      <p:ext uri="{BB962C8B-B14F-4D97-AF65-F5344CB8AC3E}">
        <p14:creationId xmlns:p14="http://schemas.microsoft.com/office/powerpoint/2010/main" val="873067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58755" y="1110485"/>
            <a:ext cx="8115300" cy="1384995"/>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400" dirty="0">
                <a:cs typeface="Arial" charset="0"/>
              </a:rPr>
              <a:t>For most of the exam and starts statistics, roughly one out of three respondents reported an increase, with relapse starts being the exception. </a:t>
            </a:r>
          </a:p>
          <a:p>
            <a:pPr marL="228600" indent="-228600">
              <a:spcBef>
                <a:spcPct val="50000"/>
              </a:spcBef>
              <a:buFontTx/>
              <a:buBlip>
                <a:blip r:embed="rId2"/>
              </a:buBlip>
            </a:pPr>
            <a:r>
              <a:rPr lang="en-US" sz="1400" dirty="0">
                <a:cs typeface="Arial" charset="0"/>
              </a:rPr>
              <a:t>Similarly, roughly one out of three respondents reported a decline in each statistic besides relapse starts.</a:t>
            </a:r>
          </a:p>
          <a:p>
            <a:pPr marL="228600" indent="-228600">
              <a:spcBef>
                <a:spcPct val="50000"/>
              </a:spcBef>
              <a:buFontTx/>
              <a:buBlip>
                <a:blip r:embed="rId2"/>
              </a:buBlip>
            </a:pPr>
            <a:r>
              <a:rPr lang="en-US" sz="1400" dirty="0">
                <a:cs typeface="Arial" charset="0"/>
              </a:rPr>
              <a:t>43% of respondents saw an increase in Gross Fee Collections and Net Practice Income.</a:t>
            </a:r>
          </a:p>
        </p:txBody>
      </p:sp>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Practice</a:t>
            </a:r>
            <a:r>
              <a:rPr lang="en-US" kern="0" dirty="0">
                <a:latin typeface="Arial" charset="0"/>
                <a:cs typeface="Arial" charset="0"/>
              </a:rPr>
              <a:t> </a:t>
            </a:r>
            <a:r>
              <a:rPr lang="en-US" kern="0" dirty="0">
                <a:solidFill>
                  <a:schemeClr val="bg1"/>
                </a:solidFill>
              </a:rPr>
              <a:t>Statistic Changes</a:t>
            </a:r>
          </a:p>
        </p:txBody>
      </p:sp>
      <p:sp>
        <p:nvSpPr>
          <p:cNvPr id="7" name="Text Box 4"/>
          <p:cNvSpPr txBox="1">
            <a:spLocks noChangeArrowheads="1"/>
          </p:cNvSpPr>
          <p:nvPr/>
        </p:nvSpPr>
        <p:spPr bwMode="auto">
          <a:xfrm>
            <a:off x="1905000" y="6513984"/>
            <a:ext cx="5626100" cy="215444"/>
          </a:xfrm>
          <a:prstGeom prst="rect">
            <a:avLst/>
          </a:prstGeom>
          <a:noFill/>
          <a:ln w="9525">
            <a:noFill/>
            <a:miter lim="800000"/>
            <a:headEnd/>
            <a:tailEnd/>
          </a:ln>
        </p:spPr>
        <p:txBody>
          <a:bodyPr wrap="square">
            <a:spAutoFit/>
          </a:bodyPr>
          <a:lstStyle/>
          <a:p>
            <a:pPr>
              <a:spcBef>
                <a:spcPts val="0"/>
              </a:spcBef>
            </a:pPr>
            <a:r>
              <a:rPr lang="en-US" dirty="0"/>
              <a:t>Relative to 2023, how did each of the following change in 2024?</a:t>
            </a:r>
            <a:endParaRPr lang="en-US" dirty="0">
              <a:solidFill>
                <a:srgbClr val="000000"/>
              </a:solidFill>
              <a:ea typeface="ＭＳ Ｐゴシック" pitchFamily="34" charset="-128"/>
              <a:cs typeface="Arial" charset="0"/>
            </a:endParaRPr>
          </a:p>
        </p:txBody>
      </p:sp>
      <p:sp>
        <p:nvSpPr>
          <p:cNvPr id="6" name="TextBox 5">
            <a:extLst>
              <a:ext uri="{FF2B5EF4-FFF2-40B4-BE49-F238E27FC236}">
                <a16:creationId xmlns:a16="http://schemas.microsoft.com/office/drawing/2014/main" id="{C3E17078-F202-4C57-AE86-F3AD40F71DE5}"/>
              </a:ext>
            </a:extLst>
          </p:cNvPr>
          <p:cNvSpPr txBox="1"/>
          <p:nvPr/>
        </p:nvSpPr>
        <p:spPr>
          <a:xfrm>
            <a:off x="7239000" y="6172200"/>
            <a:ext cx="685800" cy="215444"/>
          </a:xfrm>
          <a:prstGeom prst="rect">
            <a:avLst/>
          </a:prstGeom>
          <a:noFill/>
        </p:spPr>
        <p:txBody>
          <a:bodyPr wrap="square" rtlCol="0">
            <a:spAutoFit/>
          </a:bodyPr>
          <a:lstStyle/>
          <a:p>
            <a:r>
              <a:rPr lang="en-US" sz="800" dirty="0"/>
              <a:t>(n = </a:t>
            </a:r>
            <a:r>
              <a:rPr lang="en-US" dirty="0"/>
              <a:t>161</a:t>
            </a:r>
            <a:r>
              <a:rPr lang="en-US" sz="800" dirty="0"/>
              <a:t>)</a:t>
            </a:r>
          </a:p>
        </p:txBody>
      </p:sp>
      <p:pic>
        <p:nvPicPr>
          <p:cNvPr id="5" name="Picture 4">
            <a:extLst>
              <a:ext uri="{FF2B5EF4-FFF2-40B4-BE49-F238E27FC236}">
                <a16:creationId xmlns:a16="http://schemas.microsoft.com/office/drawing/2014/main" id="{65F20828-7230-2D35-51CC-72FF12D3D44E}"/>
              </a:ext>
            </a:extLst>
          </p:cNvPr>
          <p:cNvPicPr>
            <a:picLocks noChangeAspect="1"/>
          </p:cNvPicPr>
          <p:nvPr/>
        </p:nvPicPr>
        <p:blipFill>
          <a:blip r:embed="rId3"/>
          <a:stretch>
            <a:fillRect/>
          </a:stretch>
        </p:blipFill>
        <p:spPr>
          <a:xfrm>
            <a:off x="0" y="2590800"/>
            <a:ext cx="9144000" cy="3378553"/>
          </a:xfrm>
          <a:prstGeom prst="rect">
            <a:avLst/>
          </a:prstGeom>
        </p:spPr>
      </p:pic>
    </p:spTree>
    <p:extLst>
      <p:ext uri="{BB962C8B-B14F-4D97-AF65-F5344CB8AC3E}">
        <p14:creationId xmlns:p14="http://schemas.microsoft.com/office/powerpoint/2010/main" val="2468712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58754" y="1073052"/>
            <a:ext cx="7770846" cy="846386"/>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400" dirty="0">
                <a:cs typeface="Arial" charset="0"/>
              </a:rPr>
              <a:t>From January 1 to December 31, 2024, the average number of new patient exams per respondent was 488 – up 5% from the peak in 2018.</a:t>
            </a:r>
          </a:p>
          <a:p>
            <a:pPr marL="228600" indent="-228600">
              <a:spcBef>
                <a:spcPct val="50000"/>
              </a:spcBef>
              <a:buFontTx/>
              <a:buBlip>
                <a:blip r:embed="rId2"/>
              </a:buBlip>
            </a:pPr>
            <a:r>
              <a:rPr lang="en-US" sz="1400" dirty="0">
                <a:cs typeface="Arial" charset="0"/>
              </a:rPr>
              <a:t>New patient starts were also up slightly in 2024 and set a new all-time high.</a:t>
            </a:r>
          </a:p>
        </p:txBody>
      </p:sp>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ahoma"/>
                <a:ea typeface="+mj-ea"/>
                <a:cs typeface="+mj-cs"/>
              </a:rPr>
              <a:t>New Patient Exams &amp; Starts</a:t>
            </a:r>
          </a:p>
        </p:txBody>
      </p:sp>
      <p:graphicFrame>
        <p:nvGraphicFramePr>
          <p:cNvPr id="4" name="Chart 3"/>
          <p:cNvGraphicFramePr/>
          <p:nvPr>
            <p:extLst>
              <p:ext uri="{D42A27DB-BD31-4B8C-83A1-F6EECF244321}">
                <p14:modId xmlns:p14="http://schemas.microsoft.com/office/powerpoint/2010/main" val="3256559313"/>
              </p:ext>
            </p:extLst>
          </p:nvPr>
        </p:nvGraphicFramePr>
        <p:xfrm>
          <a:off x="131406" y="2209800"/>
          <a:ext cx="8458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p:cNvSpPr txBox="1">
            <a:spLocks noChangeArrowheads="1"/>
          </p:cNvSpPr>
          <p:nvPr/>
        </p:nvSpPr>
        <p:spPr bwMode="auto">
          <a:xfrm>
            <a:off x="1295400" y="6367046"/>
            <a:ext cx="6172200" cy="338554"/>
          </a:xfrm>
          <a:prstGeom prst="rect">
            <a:avLst/>
          </a:prstGeom>
          <a:noFill/>
          <a:ln w="9525">
            <a:noFill/>
            <a:miter lim="800000"/>
            <a:headEnd/>
            <a:tailEnd/>
          </a:ln>
        </p:spPr>
        <p:txBody>
          <a:bodyPr wrap="square">
            <a:spAutoFit/>
          </a:bodyPr>
          <a:lstStyle/>
          <a:p>
            <a:pPr>
              <a:spcBef>
                <a:spcPts val="0"/>
              </a:spcBef>
            </a:pPr>
            <a:r>
              <a:rPr lang="en-US" dirty="0"/>
              <a:t>During the period from January 1, 2024 through December 31, 2024, how many </a:t>
            </a:r>
            <a:r>
              <a:rPr lang="en-US" b="1" dirty="0"/>
              <a:t>new patient examinations</a:t>
            </a:r>
            <a:r>
              <a:rPr lang="en-US" dirty="0"/>
              <a:t> did you conduct? </a:t>
            </a:r>
          </a:p>
          <a:p>
            <a:pPr>
              <a:spcBef>
                <a:spcPts val="0"/>
              </a:spcBef>
            </a:pPr>
            <a:r>
              <a:rPr lang="en-US" dirty="0">
                <a:ea typeface="ＭＳ Ｐゴシック" pitchFamily="34" charset="-128"/>
                <a:cs typeface="Arial" charset="0"/>
              </a:rPr>
              <a:t>During </a:t>
            </a:r>
            <a:r>
              <a:rPr lang="en-US" dirty="0">
                <a:solidFill>
                  <a:srgbClr val="000000"/>
                </a:solidFill>
                <a:ea typeface="ＭＳ Ｐゴシック" pitchFamily="34" charset="-128"/>
                <a:cs typeface="Arial" charset="0"/>
              </a:rPr>
              <a:t>the same period from January 1, 2024 through December 31, 2024, how many total new patient starts did you have?</a:t>
            </a:r>
          </a:p>
        </p:txBody>
      </p:sp>
      <p:sp>
        <p:nvSpPr>
          <p:cNvPr id="8" name="TextBox 7"/>
          <p:cNvSpPr txBox="1"/>
          <p:nvPr/>
        </p:nvSpPr>
        <p:spPr>
          <a:xfrm>
            <a:off x="8001000" y="6019800"/>
            <a:ext cx="685800" cy="215444"/>
          </a:xfrm>
          <a:prstGeom prst="rect">
            <a:avLst/>
          </a:prstGeom>
          <a:noFill/>
        </p:spPr>
        <p:txBody>
          <a:bodyPr wrap="square" rtlCol="0">
            <a:spAutoFit/>
          </a:bodyPr>
          <a:lstStyle/>
          <a:p>
            <a:r>
              <a:rPr lang="en-US" sz="800" dirty="0"/>
              <a:t>(n = 115)</a:t>
            </a:r>
          </a:p>
        </p:txBody>
      </p:sp>
    </p:spTree>
    <p:extLst>
      <p:ext uri="{BB962C8B-B14F-4D97-AF65-F5344CB8AC3E}">
        <p14:creationId xmlns:p14="http://schemas.microsoft.com/office/powerpoint/2010/main" val="2323459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a:solidFill>
                  <a:srgbClr val="FFFFFF"/>
                </a:solidFill>
                <a:latin typeface="Tahoma"/>
              </a:rPr>
              <a:t>New Patients &amp; Conversion Rates</a:t>
            </a:r>
            <a:endParaRPr kumimoji="0" lang="en-US" sz="1600" b="1" i="0" u="none" strike="noStrike" kern="0" cap="none" spc="0" normalizeH="0" baseline="0" noProof="0" dirty="0">
              <a:ln>
                <a:noFill/>
              </a:ln>
              <a:solidFill>
                <a:srgbClr val="FFFFFF"/>
              </a:solidFill>
              <a:effectLst/>
              <a:uLnTx/>
              <a:uFillTx/>
              <a:latin typeface="Tahoma"/>
              <a:ea typeface="+mj-ea"/>
              <a:cs typeface="+mj-cs"/>
            </a:endParaRPr>
          </a:p>
        </p:txBody>
      </p:sp>
      <p:sp>
        <p:nvSpPr>
          <p:cNvPr id="3" name="Rectangle 2"/>
          <p:cNvSpPr/>
          <p:nvPr/>
        </p:nvSpPr>
        <p:spPr>
          <a:xfrm>
            <a:off x="304800" y="1174284"/>
            <a:ext cx="8229600" cy="1277273"/>
          </a:xfrm>
          <a:prstGeom prst="rect">
            <a:avLst/>
          </a:prstGeom>
        </p:spPr>
        <p:txBody>
          <a:bodyPr wrap="square">
            <a:spAutoFit/>
          </a:bodyPr>
          <a:lstStyle/>
          <a:p>
            <a:pPr marL="228600" indent="-228600">
              <a:spcBef>
                <a:spcPct val="50000"/>
              </a:spcBef>
              <a:buFontTx/>
              <a:buBlip>
                <a:blip r:embed="rId2"/>
              </a:buBlip>
            </a:pPr>
            <a:r>
              <a:rPr lang="en-US" sz="1400" dirty="0">
                <a:cs typeface="Arial" charset="0"/>
              </a:rPr>
              <a:t>On average, in 2024, respondents experienced a 64% conversion rate from new patient exams to new patient starts.  This conversion rate is a slight decrease from 66% in 2022 and 65% in 2018.</a:t>
            </a:r>
          </a:p>
          <a:p>
            <a:pPr marL="228600" indent="-228600">
              <a:spcBef>
                <a:spcPct val="50000"/>
              </a:spcBef>
              <a:buBlip>
                <a:blip r:embed="rId2"/>
              </a:buBlip>
            </a:pPr>
            <a:r>
              <a:rPr lang="en-US" sz="1400" dirty="0">
                <a:cs typeface="Arial" charset="0"/>
              </a:rPr>
              <a:t>Clear aligner starts made up 23% of total starts, down from 25% in 2022.  Based on the 9,596 US and Canadian members, this amounts to an estimated 680k total clear aligner starts among US and Canadian members.</a:t>
            </a:r>
          </a:p>
        </p:txBody>
      </p:sp>
      <p:sp>
        <p:nvSpPr>
          <p:cNvPr id="9" name="TextBox 8"/>
          <p:cNvSpPr txBox="1"/>
          <p:nvPr/>
        </p:nvSpPr>
        <p:spPr>
          <a:xfrm>
            <a:off x="152400" y="6019800"/>
            <a:ext cx="685800"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Tahoma" pitchFamily="34" charset="0"/>
                <a:ea typeface="+mn-ea"/>
                <a:cs typeface="+mn-cs"/>
              </a:rPr>
              <a:t>(n = 115)</a:t>
            </a:r>
          </a:p>
        </p:txBody>
      </p:sp>
      <p:sp>
        <p:nvSpPr>
          <p:cNvPr id="13" name="Text Box 4"/>
          <p:cNvSpPr txBox="1">
            <a:spLocks noChangeArrowheads="1"/>
          </p:cNvSpPr>
          <p:nvPr/>
        </p:nvSpPr>
        <p:spPr bwMode="auto">
          <a:xfrm>
            <a:off x="1371600" y="6044625"/>
            <a:ext cx="6677025" cy="584775"/>
          </a:xfrm>
          <a:prstGeom prst="rect">
            <a:avLst/>
          </a:prstGeom>
          <a:noFill/>
          <a:ln w="9525">
            <a:noFill/>
            <a:miter lim="800000"/>
            <a:headEnd/>
            <a:tailEnd/>
          </a:ln>
        </p:spPr>
        <p:txBody>
          <a:bodyPr wrap="square">
            <a:spAutoFit/>
          </a:bodyPr>
          <a:lstStyle/>
          <a:p>
            <a:pPr>
              <a:spcBef>
                <a:spcPts val="0"/>
              </a:spcBef>
            </a:pPr>
            <a:r>
              <a:rPr lang="en-US" dirty="0"/>
              <a:t>During the period from January 1, 2024 through December 31, 2024, how many </a:t>
            </a:r>
            <a:r>
              <a:rPr lang="en-US" b="1" dirty="0"/>
              <a:t>new patient examinations</a:t>
            </a:r>
            <a:r>
              <a:rPr lang="en-US" dirty="0"/>
              <a:t> did you conduct? </a:t>
            </a:r>
          </a:p>
          <a:p>
            <a:pPr>
              <a:spcBef>
                <a:spcPts val="0"/>
              </a:spcBef>
            </a:pPr>
            <a:r>
              <a:rPr lang="en-US" dirty="0">
                <a:ea typeface="ＭＳ Ｐゴシック" pitchFamily="34" charset="-128"/>
                <a:cs typeface="Arial" charset="0"/>
              </a:rPr>
              <a:t>During </a:t>
            </a:r>
            <a:r>
              <a:rPr lang="en-US" dirty="0">
                <a:solidFill>
                  <a:srgbClr val="000000"/>
                </a:solidFill>
                <a:ea typeface="ＭＳ Ｐゴシック" pitchFamily="34" charset="-128"/>
                <a:cs typeface="Arial" charset="0"/>
              </a:rPr>
              <a:t>the same period from January 1, 2024 through December 31, 2024, how many total new patient starts did you have?</a:t>
            </a:r>
          </a:p>
          <a:p>
            <a:pPr>
              <a:spcBef>
                <a:spcPts val="0"/>
              </a:spcBef>
            </a:pPr>
            <a:r>
              <a:rPr lang="en-US" dirty="0">
                <a:solidFill>
                  <a:srgbClr val="000000"/>
                </a:solidFill>
                <a:ea typeface="ＭＳ Ｐゴシック" pitchFamily="34" charset="-128"/>
                <a:cs typeface="Arial" charset="0"/>
              </a:rPr>
              <a:t>During the same period from January 1, 2024 through December 31, 2024, how many new patient clear aligner starts did you have for the following age ranges?</a:t>
            </a:r>
          </a:p>
        </p:txBody>
      </p:sp>
      <p:pic>
        <p:nvPicPr>
          <p:cNvPr id="2" name="Picture 1">
            <a:extLst>
              <a:ext uri="{FF2B5EF4-FFF2-40B4-BE49-F238E27FC236}">
                <a16:creationId xmlns:a16="http://schemas.microsoft.com/office/drawing/2014/main" id="{FC283A43-9799-62AF-5BBC-4704C9C0DABE}"/>
              </a:ext>
            </a:extLst>
          </p:cNvPr>
          <p:cNvPicPr>
            <a:picLocks noChangeAspect="1"/>
          </p:cNvPicPr>
          <p:nvPr/>
        </p:nvPicPr>
        <p:blipFill>
          <a:blip r:embed="rId3"/>
          <a:stretch>
            <a:fillRect/>
          </a:stretch>
        </p:blipFill>
        <p:spPr>
          <a:xfrm>
            <a:off x="76200" y="2578269"/>
            <a:ext cx="4035182" cy="3365331"/>
          </a:xfrm>
          <a:prstGeom prst="rect">
            <a:avLst/>
          </a:prstGeom>
        </p:spPr>
      </p:pic>
      <p:pic>
        <p:nvPicPr>
          <p:cNvPr id="4" name="Picture 3">
            <a:extLst>
              <a:ext uri="{FF2B5EF4-FFF2-40B4-BE49-F238E27FC236}">
                <a16:creationId xmlns:a16="http://schemas.microsoft.com/office/drawing/2014/main" id="{CA58A4CD-B28F-F92E-CB5D-E766981F8151}"/>
              </a:ext>
            </a:extLst>
          </p:cNvPr>
          <p:cNvPicPr>
            <a:picLocks noChangeAspect="1"/>
          </p:cNvPicPr>
          <p:nvPr/>
        </p:nvPicPr>
        <p:blipFill>
          <a:blip r:embed="rId4"/>
          <a:stretch>
            <a:fillRect/>
          </a:stretch>
        </p:blipFill>
        <p:spPr>
          <a:xfrm>
            <a:off x="4239389" y="2559433"/>
            <a:ext cx="4904611" cy="3231767"/>
          </a:xfrm>
          <a:prstGeom prst="rect">
            <a:avLst/>
          </a:prstGeom>
        </p:spPr>
      </p:pic>
    </p:spTree>
    <p:extLst>
      <p:ext uri="{BB962C8B-B14F-4D97-AF65-F5344CB8AC3E}">
        <p14:creationId xmlns:p14="http://schemas.microsoft.com/office/powerpoint/2010/main" val="1064075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DF42301-27B7-2E24-2705-FC7A280E1D88}"/>
              </a:ext>
            </a:extLst>
          </p:cNvPr>
          <p:cNvPicPr>
            <a:picLocks noChangeAspect="1"/>
          </p:cNvPicPr>
          <p:nvPr/>
        </p:nvPicPr>
        <p:blipFill>
          <a:blip r:embed="rId2"/>
          <a:stretch>
            <a:fillRect/>
          </a:stretch>
        </p:blipFill>
        <p:spPr>
          <a:xfrm>
            <a:off x="657725" y="4151168"/>
            <a:ext cx="7419475" cy="2402032"/>
          </a:xfrm>
          <a:prstGeom prst="rect">
            <a:avLst/>
          </a:prstGeom>
        </p:spPr>
      </p:pic>
      <p:sp>
        <p:nvSpPr>
          <p:cNvPr id="2" name="Text Box 5"/>
          <p:cNvSpPr txBox="1">
            <a:spLocks noChangeArrowheads="1"/>
          </p:cNvSpPr>
          <p:nvPr/>
        </p:nvSpPr>
        <p:spPr bwMode="auto">
          <a:xfrm>
            <a:off x="76200" y="1066800"/>
            <a:ext cx="8839200" cy="1692771"/>
          </a:xfrm>
          <a:prstGeom prst="rect">
            <a:avLst/>
          </a:prstGeom>
          <a:noFill/>
          <a:ln w="9525">
            <a:noFill/>
            <a:miter lim="800000"/>
            <a:headEnd/>
            <a:tailEnd/>
          </a:ln>
        </p:spPr>
        <p:txBody>
          <a:bodyPr wrap="square">
            <a:spAutoFit/>
          </a:bodyPr>
          <a:lstStyle/>
          <a:p>
            <a:pPr marL="228600" indent="-228600">
              <a:spcBef>
                <a:spcPct val="50000"/>
              </a:spcBef>
              <a:buFontTx/>
              <a:buBlip>
                <a:blip r:embed="rId3"/>
              </a:buBlip>
            </a:pPr>
            <a:r>
              <a:rPr lang="en-US" sz="1600" dirty="0">
                <a:cs typeface="Arial" charset="0"/>
              </a:rPr>
              <a:t>The average gross fee collection was virtually flat compared to 2022.  </a:t>
            </a:r>
          </a:p>
          <a:p>
            <a:pPr marL="228600" indent="-228600">
              <a:spcBef>
                <a:spcPct val="50000"/>
              </a:spcBef>
              <a:buFontTx/>
              <a:buBlip>
                <a:blip r:embed="rId3"/>
              </a:buBlip>
            </a:pPr>
            <a:r>
              <a:rPr lang="en-US" sz="1600" dirty="0">
                <a:cs typeface="Arial" charset="0"/>
              </a:rPr>
              <a:t>However, the median gross fee collection was up 18% compared to 2022. </a:t>
            </a:r>
          </a:p>
          <a:p>
            <a:pPr marL="228600" indent="-228600">
              <a:spcBef>
                <a:spcPct val="50000"/>
              </a:spcBef>
              <a:buFontTx/>
              <a:buBlip>
                <a:blip r:embed="rId3"/>
              </a:buBlip>
            </a:pPr>
            <a:r>
              <a:rPr lang="en-US" sz="1600" dirty="0">
                <a:cs typeface="Arial" charset="0"/>
              </a:rPr>
              <a:t>Respondents who completed or are in process of hiring an associate had an average gross fee collection 56% higher than those not in process of hiring an associate.</a:t>
            </a:r>
          </a:p>
          <a:p>
            <a:pPr marL="228600" indent="-228600">
              <a:spcBef>
                <a:spcPct val="50000"/>
              </a:spcBef>
              <a:buFontTx/>
              <a:buBlip>
                <a:blip r:embed="rId3"/>
              </a:buBlip>
            </a:pPr>
            <a:r>
              <a:rPr lang="en-US" sz="1600" dirty="0">
                <a:cs typeface="Arial" charset="0"/>
              </a:rPr>
              <a:t>Average gross fee collection by practice modality is below.</a:t>
            </a:r>
          </a:p>
        </p:txBody>
      </p:sp>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ahoma"/>
                <a:ea typeface="+mj-ea"/>
                <a:cs typeface="+mj-cs"/>
              </a:rPr>
              <a:t>Practice Gross Fee Collection</a:t>
            </a:r>
          </a:p>
        </p:txBody>
      </p:sp>
      <p:sp>
        <p:nvSpPr>
          <p:cNvPr id="7" name="Text Box 4"/>
          <p:cNvSpPr txBox="1">
            <a:spLocks noChangeArrowheads="1"/>
          </p:cNvSpPr>
          <p:nvPr/>
        </p:nvSpPr>
        <p:spPr bwMode="auto">
          <a:xfrm>
            <a:off x="1505505" y="6566356"/>
            <a:ext cx="63246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During the same period from January 1, 2024 through December 31, 2024, what were your practice’s gross fee collections?</a:t>
            </a:r>
            <a:endParaRPr lang="en-US" dirty="0"/>
          </a:p>
        </p:txBody>
      </p:sp>
      <p:sp>
        <p:nvSpPr>
          <p:cNvPr id="8" name="TextBox 7"/>
          <p:cNvSpPr txBox="1"/>
          <p:nvPr/>
        </p:nvSpPr>
        <p:spPr>
          <a:xfrm>
            <a:off x="95250" y="6109156"/>
            <a:ext cx="762000" cy="215444"/>
          </a:xfrm>
          <a:prstGeom prst="rect">
            <a:avLst/>
          </a:prstGeom>
          <a:noFill/>
        </p:spPr>
        <p:txBody>
          <a:bodyPr wrap="square" rtlCol="0">
            <a:spAutoFit/>
          </a:bodyPr>
          <a:lstStyle/>
          <a:p>
            <a:r>
              <a:rPr lang="en-US" sz="800" dirty="0"/>
              <a:t>(n = </a:t>
            </a:r>
            <a:r>
              <a:rPr lang="en-US" dirty="0"/>
              <a:t>128)</a:t>
            </a:r>
            <a:endParaRPr lang="en-US" sz="800" dirty="0"/>
          </a:p>
        </p:txBody>
      </p:sp>
      <p:pic>
        <p:nvPicPr>
          <p:cNvPr id="4" name="Picture 3">
            <a:extLst>
              <a:ext uri="{FF2B5EF4-FFF2-40B4-BE49-F238E27FC236}">
                <a16:creationId xmlns:a16="http://schemas.microsoft.com/office/drawing/2014/main" id="{73EE99D0-21BF-9A9D-3860-80B911D85345}"/>
              </a:ext>
            </a:extLst>
          </p:cNvPr>
          <p:cNvPicPr>
            <a:picLocks noChangeAspect="1"/>
          </p:cNvPicPr>
          <p:nvPr/>
        </p:nvPicPr>
        <p:blipFill>
          <a:blip r:embed="rId4"/>
          <a:stretch>
            <a:fillRect/>
          </a:stretch>
        </p:blipFill>
        <p:spPr>
          <a:xfrm>
            <a:off x="1524000" y="2832556"/>
            <a:ext cx="5684615" cy="1282244"/>
          </a:xfrm>
          <a:prstGeom prst="rect">
            <a:avLst/>
          </a:prstGeom>
        </p:spPr>
      </p:pic>
    </p:spTree>
    <p:extLst>
      <p:ext uri="{BB962C8B-B14F-4D97-AF65-F5344CB8AC3E}">
        <p14:creationId xmlns:p14="http://schemas.microsoft.com/office/powerpoint/2010/main" val="1720965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52400" y="1137553"/>
            <a:ext cx="8763000" cy="1815882"/>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400" dirty="0">
                <a:cs typeface="Arial" charset="0"/>
              </a:rPr>
              <a:t>The average net practice income was $847k while the median was only $650k.  The average is down from the 2022 survey ($987k) but the median is up ($550k), indicating a reduction in high end “outlier” responses compared to 2022.</a:t>
            </a:r>
          </a:p>
          <a:p>
            <a:pPr marL="228600" indent="-228600">
              <a:spcBef>
                <a:spcPct val="50000"/>
              </a:spcBef>
              <a:buFontTx/>
              <a:buBlip>
                <a:blip r:embed="rId2"/>
              </a:buBlip>
            </a:pPr>
            <a:r>
              <a:rPr lang="en-US" sz="1400" dirty="0">
                <a:cs typeface="Arial" charset="0"/>
              </a:rPr>
              <a:t>While the sample size is small, white respondents had a higher average practice income ($933k) than ethnic minorities ($532k).</a:t>
            </a:r>
          </a:p>
          <a:p>
            <a:pPr marL="228600" indent="-228600">
              <a:spcBef>
                <a:spcPct val="50000"/>
              </a:spcBef>
              <a:buFontTx/>
              <a:buBlip>
                <a:blip r:embed="rId2"/>
              </a:buBlip>
            </a:pPr>
            <a:r>
              <a:rPr lang="en-US" sz="1400" dirty="0">
                <a:cs typeface="Arial" charset="0"/>
              </a:rPr>
              <a:t>There is not an apparent correlation between student loan debt and either gross fee collections or net practice income.</a:t>
            </a:r>
          </a:p>
        </p:txBody>
      </p:sp>
      <p:sp>
        <p:nvSpPr>
          <p:cNvPr id="3" name="Rectangle 2"/>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ahoma"/>
                <a:ea typeface="+mj-ea"/>
                <a:cs typeface="+mj-cs"/>
              </a:rPr>
              <a:t>Net Practice Income</a:t>
            </a:r>
          </a:p>
        </p:txBody>
      </p:sp>
      <p:sp>
        <p:nvSpPr>
          <p:cNvPr id="7" name="Text Box 4"/>
          <p:cNvSpPr txBox="1">
            <a:spLocks noChangeArrowheads="1"/>
          </p:cNvSpPr>
          <p:nvPr/>
        </p:nvSpPr>
        <p:spPr bwMode="auto">
          <a:xfrm>
            <a:off x="1505505" y="6460123"/>
            <a:ext cx="63246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During the same period from January 1, 2024 through December 31, 2024, what was your net practice income?</a:t>
            </a:r>
            <a:endParaRPr lang="en-US" dirty="0"/>
          </a:p>
        </p:txBody>
      </p:sp>
      <p:sp>
        <p:nvSpPr>
          <p:cNvPr id="8" name="TextBox 7"/>
          <p:cNvSpPr txBox="1"/>
          <p:nvPr/>
        </p:nvSpPr>
        <p:spPr>
          <a:xfrm>
            <a:off x="8001000" y="5956756"/>
            <a:ext cx="685800" cy="215444"/>
          </a:xfrm>
          <a:prstGeom prst="rect">
            <a:avLst/>
          </a:prstGeom>
          <a:noFill/>
        </p:spPr>
        <p:txBody>
          <a:bodyPr wrap="square" rtlCol="0">
            <a:spAutoFit/>
          </a:bodyPr>
          <a:lstStyle/>
          <a:p>
            <a:r>
              <a:rPr lang="en-US" sz="800" dirty="0"/>
              <a:t>(n = </a:t>
            </a:r>
            <a:r>
              <a:rPr lang="en-US" dirty="0"/>
              <a:t>121</a:t>
            </a:r>
            <a:r>
              <a:rPr lang="en-US" sz="800" dirty="0"/>
              <a:t>)</a:t>
            </a:r>
          </a:p>
        </p:txBody>
      </p:sp>
      <p:pic>
        <p:nvPicPr>
          <p:cNvPr id="9" name="Picture 8">
            <a:extLst>
              <a:ext uri="{FF2B5EF4-FFF2-40B4-BE49-F238E27FC236}">
                <a16:creationId xmlns:a16="http://schemas.microsoft.com/office/drawing/2014/main" id="{1E1583AA-7BAC-3AF8-E77E-E95FAAEAEA9B}"/>
              </a:ext>
            </a:extLst>
          </p:cNvPr>
          <p:cNvPicPr>
            <a:picLocks noChangeAspect="1"/>
          </p:cNvPicPr>
          <p:nvPr/>
        </p:nvPicPr>
        <p:blipFill>
          <a:blip r:embed="rId3"/>
          <a:stretch>
            <a:fillRect/>
          </a:stretch>
        </p:blipFill>
        <p:spPr>
          <a:xfrm>
            <a:off x="84955" y="3429000"/>
            <a:ext cx="8974090" cy="2286198"/>
          </a:xfrm>
          <a:prstGeom prst="rect">
            <a:avLst/>
          </a:prstGeom>
        </p:spPr>
      </p:pic>
    </p:spTree>
    <p:extLst>
      <p:ext uri="{BB962C8B-B14F-4D97-AF65-F5344CB8AC3E}">
        <p14:creationId xmlns:p14="http://schemas.microsoft.com/office/powerpoint/2010/main" val="1309934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AF0A5567-8DDF-4F2D-B4F3-8AF039708F43}"/>
              </a:ext>
            </a:extLst>
          </p:cNvPr>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Fee Structure</a:t>
            </a:r>
          </a:p>
        </p:txBody>
      </p:sp>
      <p:sp>
        <p:nvSpPr>
          <p:cNvPr id="40" name="Text Box 4">
            <a:extLst>
              <a:ext uri="{FF2B5EF4-FFF2-40B4-BE49-F238E27FC236}">
                <a16:creationId xmlns:a16="http://schemas.microsoft.com/office/drawing/2014/main" id="{9BE6E731-FDFA-420D-9EE3-C38EE158ECB8}"/>
              </a:ext>
            </a:extLst>
          </p:cNvPr>
          <p:cNvSpPr txBox="1">
            <a:spLocks noChangeArrowheads="1"/>
          </p:cNvSpPr>
          <p:nvPr/>
        </p:nvSpPr>
        <p:spPr bwMode="auto">
          <a:xfrm>
            <a:off x="1905000" y="6553200"/>
            <a:ext cx="5626100" cy="215444"/>
          </a:xfrm>
          <a:prstGeom prst="rect">
            <a:avLst/>
          </a:prstGeom>
          <a:noFill/>
          <a:ln w="9525">
            <a:noFill/>
            <a:miter lim="800000"/>
            <a:headEnd/>
            <a:tailEnd/>
          </a:ln>
        </p:spPr>
        <p:txBody>
          <a:bodyPr wrap="square">
            <a:spAutoFit/>
          </a:bodyPr>
          <a:lstStyle/>
          <a:p>
            <a:r>
              <a:rPr lang="en-US" dirty="0"/>
              <a:t>Relative to 2023, how did your fee structure change in 2024?</a:t>
            </a:r>
            <a:endParaRPr lang="en-US" dirty="0">
              <a:solidFill>
                <a:srgbClr val="000000"/>
              </a:solidFill>
              <a:ea typeface="ＭＳ Ｐゴシック" pitchFamily="34" charset="-128"/>
              <a:cs typeface="Arial" charset="0"/>
            </a:endParaRPr>
          </a:p>
        </p:txBody>
      </p:sp>
      <p:sp>
        <p:nvSpPr>
          <p:cNvPr id="24" name="Text Box 5">
            <a:extLst>
              <a:ext uri="{FF2B5EF4-FFF2-40B4-BE49-F238E27FC236}">
                <a16:creationId xmlns:a16="http://schemas.microsoft.com/office/drawing/2014/main" id="{9800D9BB-EAEE-45BE-AB82-73990407E979}"/>
              </a:ext>
            </a:extLst>
          </p:cNvPr>
          <p:cNvSpPr txBox="1">
            <a:spLocks noChangeArrowheads="1"/>
          </p:cNvSpPr>
          <p:nvPr/>
        </p:nvSpPr>
        <p:spPr bwMode="auto">
          <a:xfrm>
            <a:off x="0" y="1143000"/>
            <a:ext cx="9067800" cy="2185214"/>
          </a:xfrm>
          <a:prstGeom prst="rect">
            <a:avLst/>
          </a:prstGeom>
          <a:noFill/>
          <a:ln w="9525">
            <a:noFill/>
            <a:miter lim="800000"/>
            <a:headEnd/>
            <a:tailEnd/>
          </a:ln>
        </p:spPr>
        <p:txBody>
          <a:bodyPr wrap="square">
            <a:spAutoFit/>
          </a:bodyPr>
          <a:lstStyle/>
          <a:p>
            <a:pPr marL="228600" indent="-228600">
              <a:spcBef>
                <a:spcPct val="50000"/>
              </a:spcBef>
              <a:buFontTx/>
              <a:buBlip>
                <a:blip r:embed="rId2"/>
              </a:buBlip>
            </a:pPr>
            <a:r>
              <a:rPr lang="en-US" sz="1600" dirty="0">
                <a:cs typeface="Arial" charset="0"/>
              </a:rPr>
              <a:t>The majority of respondents increased their fees for both braces and clear aligners in 2024 when compared to 2023. </a:t>
            </a:r>
          </a:p>
          <a:p>
            <a:pPr marL="228600" indent="-228600">
              <a:spcBef>
                <a:spcPct val="50000"/>
              </a:spcBef>
              <a:buFontTx/>
              <a:buBlip>
                <a:blip r:embed="rId2"/>
              </a:buBlip>
            </a:pPr>
            <a:r>
              <a:rPr lang="en-US" sz="1600" dirty="0">
                <a:cs typeface="Arial" charset="0"/>
              </a:rPr>
              <a:t>This is in line with the percentage that increased their fees in 2022 when compared to 2021.</a:t>
            </a:r>
          </a:p>
          <a:p>
            <a:pPr marL="228600" indent="-228600">
              <a:spcBef>
                <a:spcPct val="50000"/>
              </a:spcBef>
              <a:buFontTx/>
              <a:buBlip>
                <a:blip r:embed="rId2"/>
              </a:buBlip>
            </a:pPr>
            <a:r>
              <a:rPr lang="en-US" sz="1600" dirty="0">
                <a:cs typeface="Arial" charset="0"/>
              </a:rPr>
              <a:t>Respondents who reported increases in starts (both for children and adult patients) were more likely to have increased their fees than those who did not report an increase.</a:t>
            </a:r>
          </a:p>
          <a:p>
            <a:pPr marL="228600" indent="-228600">
              <a:spcBef>
                <a:spcPct val="50000"/>
              </a:spcBef>
              <a:buFontTx/>
              <a:buBlip>
                <a:blip r:embed="rId2"/>
              </a:buBlip>
            </a:pPr>
            <a:r>
              <a:rPr lang="en-US" sz="1600" dirty="0">
                <a:cs typeface="Arial" charset="0"/>
              </a:rPr>
              <a:t>Respondents who reported a salary over $500k were more likely to have increased their fees for braces.</a:t>
            </a:r>
          </a:p>
        </p:txBody>
      </p:sp>
      <p:sp>
        <p:nvSpPr>
          <p:cNvPr id="21" name="TextBox 20">
            <a:extLst>
              <a:ext uri="{FF2B5EF4-FFF2-40B4-BE49-F238E27FC236}">
                <a16:creationId xmlns:a16="http://schemas.microsoft.com/office/drawing/2014/main" id="{07A63AED-A24D-4AB1-9A90-3C3715751B02}"/>
              </a:ext>
            </a:extLst>
          </p:cNvPr>
          <p:cNvSpPr txBox="1"/>
          <p:nvPr/>
        </p:nvSpPr>
        <p:spPr>
          <a:xfrm>
            <a:off x="7542984" y="6170105"/>
            <a:ext cx="762000" cy="215444"/>
          </a:xfrm>
          <a:prstGeom prst="rect">
            <a:avLst/>
          </a:prstGeom>
          <a:noFill/>
        </p:spPr>
        <p:txBody>
          <a:bodyPr wrap="square" rtlCol="0">
            <a:spAutoFit/>
          </a:bodyPr>
          <a:lstStyle/>
          <a:p>
            <a:r>
              <a:rPr lang="en-US" sz="800" dirty="0"/>
              <a:t>(n = 178)</a:t>
            </a:r>
          </a:p>
        </p:txBody>
      </p:sp>
      <p:pic>
        <p:nvPicPr>
          <p:cNvPr id="2" name="Picture 1">
            <a:extLst>
              <a:ext uri="{FF2B5EF4-FFF2-40B4-BE49-F238E27FC236}">
                <a16:creationId xmlns:a16="http://schemas.microsoft.com/office/drawing/2014/main" id="{6830DCCE-4050-BB8C-1F7E-5F971B5D458C}"/>
              </a:ext>
            </a:extLst>
          </p:cNvPr>
          <p:cNvPicPr>
            <a:picLocks noChangeAspect="1"/>
          </p:cNvPicPr>
          <p:nvPr/>
        </p:nvPicPr>
        <p:blipFill>
          <a:blip r:embed="rId3"/>
          <a:stretch>
            <a:fillRect/>
          </a:stretch>
        </p:blipFill>
        <p:spPr>
          <a:xfrm>
            <a:off x="1833138" y="3429000"/>
            <a:ext cx="5401524" cy="2920237"/>
          </a:xfrm>
          <a:prstGeom prst="rect">
            <a:avLst/>
          </a:prstGeom>
        </p:spPr>
      </p:pic>
    </p:spTree>
    <p:extLst>
      <p:ext uri="{BB962C8B-B14F-4D97-AF65-F5344CB8AC3E}">
        <p14:creationId xmlns:p14="http://schemas.microsoft.com/office/powerpoint/2010/main" val="300007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66800" y="238125"/>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buFontTx/>
              <a:buNone/>
            </a:pPr>
            <a:r>
              <a:rPr lang="en-US" altLang="en-US" dirty="0"/>
              <a:t>Methodology </a:t>
            </a:r>
          </a:p>
        </p:txBody>
      </p:sp>
      <p:sp>
        <p:nvSpPr>
          <p:cNvPr id="6" name="Content Placeholder 2"/>
          <p:cNvSpPr txBox="1">
            <a:spLocks/>
          </p:cNvSpPr>
          <p:nvPr/>
        </p:nvSpPr>
        <p:spPr>
          <a:xfrm>
            <a:off x="152400" y="1143000"/>
            <a:ext cx="8763000" cy="5181600"/>
          </a:xfrm>
          <a:prstGeom prst="rect">
            <a:avLst/>
          </a:prstGeom>
        </p:spPr>
        <p:txBody>
          <a:bodyPr/>
          <a:lstStyle>
            <a:lvl1pPr marL="341313" indent="-34131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Font typeface="Wingdings" pitchFamily="2" charset="2"/>
              <a:buChar char="§"/>
              <a:defRPr sz="1800">
                <a:solidFill>
                  <a:schemeClr val="tx1"/>
                </a:solidFill>
                <a:latin typeface="+mn-lt"/>
              </a:defRPr>
            </a:lvl2pPr>
            <a:lvl3pPr marL="1141413" indent="-22701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3pPr>
            <a:lvl4pPr marL="1598613" indent="-227013"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a:spcBef>
                <a:spcPct val="50000"/>
              </a:spcBef>
              <a:buFontTx/>
              <a:buBlip>
                <a:blip r:embed="rId3"/>
              </a:buBlip>
            </a:pPr>
            <a:r>
              <a:rPr lang="en-US" sz="1300" dirty="0">
                <a:cs typeface="Arial" charset="0"/>
              </a:rPr>
              <a:t>AAO started the process by reviewing the previous Economics of Orthodontics &amp; Patient Census Survey questions and results.  The questionnaire was updated by AAO staff to eliminate questions that failed to provide meaningful insights or were repetitive.  New questions were added around drivers of salary change and to understand members’ demographics.  Conditional logic was used in the survey to minimize the time needed for any individual member to complete the survey while maximizing the value of each member’s time and feedback.</a:t>
            </a:r>
          </a:p>
          <a:p>
            <a:pPr marL="228600" indent="-228600">
              <a:spcBef>
                <a:spcPct val="50000"/>
              </a:spcBef>
              <a:buFontTx/>
              <a:buBlip>
                <a:blip r:embed="rId3"/>
              </a:buBlip>
            </a:pPr>
            <a:endParaRPr lang="en-US" sz="800" dirty="0">
              <a:cs typeface="Arial" charset="0"/>
            </a:endParaRPr>
          </a:p>
          <a:p>
            <a:pPr marL="228600" indent="-228600">
              <a:spcBef>
                <a:spcPct val="50000"/>
              </a:spcBef>
              <a:buFontTx/>
              <a:buBlip>
                <a:blip r:embed="rId3"/>
              </a:buBlip>
            </a:pPr>
            <a:r>
              <a:rPr lang="en-US" sz="1300" dirty="0">
                <a:cs typeface="Arial" charset="0"/>
              </a:rPr>
              <a:t>On February 3, 2025, an email invitation was sent to active members in the U.S. (n=9,132) and Canada (n=422).  The email message contained a link to the online survey.  Data was gathered from members via the online survey software (Alchemer) from February 3, 2025 to March 8, 2025.</a:t>
            </a:r>
          </a:p>
          <a:p>
            <a:pPr marL="228600" indent="-228600">
              <a:spcBef>
                <a:spcPct val="50000"/>
              </a:spcBef>
              <a:buFontTx/>
              <a:buBlip>
                <a:blip r:embed="rId3"/>
              </a:buBlip>
            </a:pPr>
            <a:endParaRPr lang="en-US" sz="800" dirty="0">
              <a:cs typeface="Arial" charset="0"/>
            </a:endParaRPr>
          </a:p>
          <a:p>
            <a:pPr marL="685800" lvl="1" indent="-228600">
              <a:spcBef>
                <a:spcPct val="50000"/>
              </a:spcBef>
              <a:buFontTx/>
              <a:buBlip>
                <a:blip r:embed="rId3"/>
              </a:buBlip>
            </a:pPr>
            <a:r>
              <a:rPr lang="en-US" sz="1200" dirty="0">
                <a:cs typeface="Arial" charset="0"/>
              </a:rPr>
              <a:t>Reminders were sent on February 10 and February 19 to individuals who had not yet responded to the survey.  </a:t>
            </a:r>
          </a:p>
          <a:p>
            <a:pPr marL="685800" lvl="1" indent="-228600">
              <a:spcBef>
                <a:spcPct val="50000"/>
              </a:spcBef>
              <a:buFontTx/>
              <a:buBlip>
                <a:blip r:embed="rId3"/>
              </a:buBlip>
            </a:pPr>
            <a:r>
              <a:rPr lang="en-US" sz="1200" dirty="0">
                <a:cs typeface="Arial" charset="0"/>
              </a:rPr>
              <a:t>An incentive was included to increase participation, with all respondents who completed the survey being eligible for the drawing of 2 prizes.  Respondents were also able to nominate staff that assisted them into a separate drawing for 5 prizes.</a:t>
            </a:r>
            <a:endParaRPr lang="en-US" sz="800" dirty="0">
              <a:solidFill>
                <a:srgbClr val="FF0000"/>
              </a:solidFill>
              <a:cs typeface="Arial" charset="0"/>
            </a:endParaRPr>
          </a:p>
          <a:p>
            <a:pPr marL="228600" indent="-228600">
              <a:spcBef>
                <a:spcPct val="50000"/>
              </a:spcBef>
              <a:buFontTx/>
              <a:buBlip>
                <a:blip r:embed="rId3"/>
              </a:buBlip>
            </a:pPr>
            <a:r>
              <a:rPr lang="en-US" sz="1300" dirty="0">
                <a:cs typeface="Arial" charset="0"/>
              </a:rPr>
              <a:t>There were a total of 314 usable responses that reached the end of the survey.  An additional 321 partial surveys completed at least some questions and were useable for the questions they completed.  This yielded a total of </a:t>
            </a:r>
            <a:r>
              <a:rPr lang="en-US" sz="1300" b="1" dirty="0">
                <a:cs typeface="Arial" charset="0"/>
              </a:rPr>
              <a:t>635 surveys</a:t>
            </a:r>
            <a:r>
              <a:rPr lang="en-US" sz="1300" dirty="0">
                <a:cs typeface="Arial" charset="0"/>
              </a:rPr>
              <a:t> (6.6% total participation rate):  570 in the U.S. (6.2%) and 45 in Canada (10.7%).</a:t>
            </a:r>
          </a:p>
          <a:p>
            <a:pPr marL="228600" indent="-228600">
              <a:spcBef>
                <a:spcPct val="50000"/>
              </a:spcBef>
              <a:buFontTx/>
              <a:buBlip>
                <a:blip r:embed="rId3"/>
              </a:buBlip>
            </a:pPr>
            <a:endParaRPr lang="en-US" sz="600" dirty="0">
              <a:solidFill>
                <a:srgbClr val="FF0000"/>
              </a:solidFill>
              <a:cs typeface="Arial" charset="0"/>
            </a:endParaRPr>
          </a:p>
          <a:p>
            <a:pPr marL="228600" indent="-228600">
              <a:spcBef>
                <a:spcPct val="50000"/>
              </a:spcBef>
              <a:buFontTx/>
              <a:buBlip>
                <a:blip r:embed="rId3"/>
              </a:buBlip>
            </a:pPr>
            <a:r>
              <a:rPr lang="en-US" sz="1300" dirty="0">
                <a:solidFill>
                  <a:srgbClr val="000000"/>
                </a:solidFill>
                <a:cs typeface="Arial" charset="0"/>
              </a:rPr>
              <a:t>All differences stated in the report are significant at the 95% confidence level.</a:t>
            </a:r>
          </a:p>
          <a:p>
            <a:pPr marL="628650" lvl="1" indent="-228600">
              <a:spcBef>
                <a:spcPct val="50000"/>
              </a:spcBef>
              <a:buBlip>
                <a:blip r:embed="rId3"/>
              </a:buBlip>
            </a:pPr>
            <a:r>
              <a:rPr lang="en-US" sz="1100" dirty="0">
                <a:cs typeface="Arial" charset="0"/>
              </a:rPr>
              <a:t>The precision of each question is ± 3.76% for questions with the most responses, but is higher for those that were not asked to or answered by all respondents.</a:t>
            </a:r>
          </a:p>
        </p:txBody>
      </p:sp>
    </p:spTree>
    <p:extLst>
      <p:ext uri="{BB962C8B-B14F-4D97-AF65-F5344CB8AC3E}">
        <p14:creationId xmlns:p14="http://schemas.microsoft.com/office/powerpoint/2010/main" val="1332972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83E156-E303-A034-2C1F-DFA4F1D35C3F}"/>
              </a:ext>
            </a:extLst>
          </p:cNvPr>
          <p:cNvPicPr>
            <a:picLocks noChangeAspect="1"/>
          </p:cNvPicPr>
          <p:nvPr/>
        </p:nvPicPr>
        <p:blipFill>
          <a:blip r:embed="rId2"/>
          <a:stretch>
            <a:fillRect/>
          </a:stretch>
        </p:blipFill>
        <p:spPr>
          <a:xfrm>
            <a:off x="4648200" y="2971800"/>
            <a:ext cx="3454718" cy="3277285"/>
          </a:xfrm>
          <a:prstGeom prst="rect">
            <a:avLst/>
          </a:prstGeom>
        </p:spPr>
      </p:pic>
      <p:pic>
        <p:nvPicPr>
          <p:cNvPr id="5" name="Picture 4">
            <a:extLst>
              <a:ext uri="{FF2B5EF4-FFF2-40B4-BE49-F238E27FC236}">
                <a16:creationId xmlns:a16="http://schemas.microsoft.com/office/drawing/2014/main" id="{FC6D48D3-E238-AFF5-88F7-B6B98DF3C5C5}"/>
              </a:ext>
            </a:extLst>
          </p:cNvPr>
          <p:cNvPicPr>
            <a:picLocks noChangeAspect="1"/>
          </p:cNvPicPr>
          <p:nvPr/>
        </p:nvPicPr>
        <p:blipFill>
          <a:blip r:embed="rId3"/>
          <a:stretch>
            <a:fillRect/>
          </a:stretch>
        </p:blipFill>
        <p:spPr>
          <a:xfrm>
            <a:off x="261390" y="2971800"/>
            <a:ext cx="3929610" cy="3277285"/>
          </a:xfrm>
          <a:prstGeom prst="rect">
            <a:avLst/>
          </a:prstGeom>
        </p:spPr>
      </p:pic>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Treatment Financing</a:t>
            </a:r>
            <a:endParaRPr lang="en-US" sz="1600" kern="0" dirty="0"/>
          </a:p>
        </p:txBody>
      </p:sp>
      <p:sp>
        <p:nvSpPr>
          <p:cNvPr id="3" name="Rectangle 2"/>
          <p:cNvSpPr/>
          <p:nvPr/>
        </p:nvSpPr>
        <p:spPr>
          <a:xfrm>
            <a:off x="304800" y="1205805"/>
            <a:ext cx="8153400" cy="1384995"/>
          </a:xfrm>
          <a:prstGeom prst="rect">
            <a:avLst/>
          </a:prstGeom>
        </p:spPr>
        <p:txBody>
          <a:bodyPr wrap="square">
            <a:spAutoFit/>
          </a:bodyPr>
          <a:lstStyle/>
          <a:p>
            <a:pPr marL="228600" indent="-228600">
              <a:spcBef>
                <a:spcPct val="50000"/>
              </a:spcBef>
              <a:buFontTx/>
              <a:buBlip>
                <a:blip r:embed="rId4"/>
              </a:buBlip>
            </a:pPr>
            <a:r>
              <a:rPr lang="en-US" sz="1400" dirty="0">
                <a:cs typeface="Arial" charset="0"/>
              </a:rPr>
              <a:t>Members reported an average monthly payment of $211 for those patients who chose to finance treatment.  This is a 13% decrease compared to 2022 ($241).</a:t>
            </a:r>
          </a:p>
          <a:p>
            <a:pPr marL="228600" indent="-228600">
              <a:spcBef>
                <a:spcPct val="50000"/>
              </a:spcBef>
              <a:buFontTx/>
              <a:buBlip>
                <a:blip r:embed="rId4"/>
              </a:buBlip>
            </a:pPr>
            <a:r>
              <a:rPr lang="en-US" sz="1400" dirty="0">
                <a:cs typeface="Arial" charset="0"/>
              </a:rPr>
              <a:t>This was partially offset by an increase in the average length of treatment financing from 20.3 months in 2022 to 20.8 months in 2024.</a:t>
            </a:r>
          </a:p>
          <a:p>
            <a:pPr marL="228600" indent="-228600">
              <a:spcBef>
                <a:spcPct val="50000"/>
              </a:spcBef>
              <a:buFontTx/>
              <a:buBlip>
                <a:blip r:embed="rId4"/>
              </a:buBlip>
            </a:pPr>
            <a:r>
              <a:rPr lang="en-US" sz="1400" dirty="0">
                <a:cs typeface="Arial" charset="0"/>
              </a:rPr>
              <a:t>The length of treatment financing is correlated to the length of treatment.</a:t>
            </a:r>
          </a:p>
        </p:txBody>
      </p:sp>
      <p:sp>
        <p:nvSpPr>
          <p:cNvPr id="10" name="TextBox 9"/>
          <p:cNvSpPr txBox="1"/>
          <p:nvPr/>
        </p:nvSpPr>
        <p:spPr>
          <a:xfrm>
            <a:off x="9525" y="6019800"/>
            <a:ext cx="990600" cy="215444"/>
          </a:xfrm>
          <a:prstGeom prst="rect">
            <a:avLst/>
          </a:prstGeom>
          <a:noFill/>
        </p:spPr>
        <p:txBody>
          <a:bodyPr wrap="square" rtlCol="0">
            <a:spAutoFit/>
          </a:bodyPr>
          <a:lstStyle/>
          <a:p>
            <a:r>
              <a:rPr lang="en-US" sz="800" dirty="0"/>
              <a:t>(n = 1</a:t>
            </a:r>
            <a:r>
              <a:rPr lang="en-US" dirty="0"/>
              <a:t>44</a:t>
            </a:r>
            <a:r>
              <a:rPr lang="en-US" sz="800" dirty="0"/>
              <a:t>)</a:t>
            </a:r>
          </a:p>
        </p:txBody>
      </p:sp>
      <p:sp>
        <p:nvSpPr>
          <p:cNvPr id="12" name="Text Box 4"/>
          <p:cNvSpPr txBox="1">
            <a:spLocks noChangeArrowheads="1"/>
          </p:cNvSpPr>
          <p:nvPr/>
        </p:nvSpPr>
        <p:spPr bwMode="auto">
          <a:xfrm>
            <a:off x="1828800" y="6477000"/>
            <a:ext cx="5638799" cy="33855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For patients who finance treatment through your practice, what is their average monthly payment?</a:t>
            </a:r>
          </a:p>
          <a:p>
            <a:pPr>
              <a:spcBef>
                <a:spcPts val="0"/>
              </a:spcBef>
            </a:pPr>
            <a:r>
              <a:rPr lang="en-US" dirty="0">
                <a:solidFill>
                  <a:srgbClr val="000000"/>
                </a:solidFill>
                <a:ea typeface="ＭＳ Ｐゴシック" pitchFamily="34" charset="-128"/>
                <a:cs typeface="Arial" charset="0"/>
              </a:rPr>
              <a:t>For patients who finance treatment through your practice, what is their average length of financing?</a:t>
            </a:r>
          </a:p>
        </p:txBody>
      </p:sp>
      <p:sp>
        <p:nvSpPr>
          <p:cNvPr id="14" name="TextBox 13">
            <a:extLst>
              <a:ext uri="{FF2B5EF4-FFF2-40B4-BE49-F238E27FC236}">
                <a16:creationId xmlns:a16="http://schemas.microsoft.com/office/drawing/2014/main" id="{8115EEE0-7847-44C8-BB91-7D98FC3358BB}"/>
              </a:ext>
            </a:extLst>
          </p:cNvPr>
          <p:cNvSpPr txBox="1"/>
          <p:nvPr/>
        </p:nvSpPr>
        <p:spPr>
          <a:xfrm>
            <a:off x="7924800" y="5956756"/>
            <a:ext cx="674786" cy="215444"/>
          </a:xfrm>
          <a:prstGeom prst="rect">
            <a:avLst/>
          </a:prstGeom>
          <a:noFill/>
        </p:spPr>
        <p:txBody>
          <a:bodyPr wrap="square" rtlCol="0">
            <a:spAutoFit/>
          </a:bodyPr>
          <a:lstStyle/>
          <a:p>
            <a:r>
              <a:rPr lang="en-US" sz="800" dirty="0"/>
              <a:t>(n = 15</a:t>
            </a:r>
            <a:r>
              <a:rPr lang="en-US" dirty="0"/>
              <a:t>3</a:t>
            </a:r>
            <a:r>
              <a:rPr lang="en-US" sz="800" dirty="0"/>
              <a:t>)</a:t>
            </a:r>
          </a:p>
        </p:txBody>
      </p:sp>
    </p:spTree>
    <p:extLst>
      <p:ext uri="{BB962C8B-B14F-4D97-AF65-F5344CB8AC3E}">
        <p14:creationId xmlns:p14="http://schemas.microsoft.com/office/powerpoint/2010/main" val="625523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DFA62B-79EE-282E-153F-605C6F8ADB7C}"/>
              </a:ext>
            </a:extLst>
          </p:cNvPr>
          <p:cNvPicPr>
            <a:picLocks noChangeAspect="1"/>
          </p:cNvPicPr>
          <p:nvPr/>
        </p:nvPicPr>
        <p:blipFill>
          <a:blip r:embed="rId2"/>
          <a:stretch>
            <a:fillRect/>
          </a:stretch>
        </p:blipFill>
        <p:spPr>
          <a:xfrm>
            <a:off x="228600" y="3429000"/>
            <a:ext cx="4400550" cy="3026885"/>
          </a:xfrm>
          <a:prstGeom prst="rect">
            <a:avLst/>
          </a:prstGeom>
        </p:spPr>
      </p:pic>
      <p:pic>
        <p:nvPicPr>
          <p:cNvPr id="10" name="Picture 9">
            <a:extLst>
              <a:ext uri="{FF2B5EF4-FFF2-40B4-BE49-F238E27FC236}">
                <a16:creationId xmlns:a16="http://schemas.microsoft.com/office/drawing/2014/main" id="{DD236F8E-5B5C-28B2-6AED-A94288987975}"/>
              </a:ext>
            </a:extLst>
          </p:cNvPr>
          <p:cNvPicPr>
            <a:picLocks noChangeAspect="1"/>
          </p:cNvPicPr>
          <p:nvPr/>
        </p:nvPicPr>
        <p:blipFill>
          <a:blip r:embed="rId3"/>
          <a:stretch>
            <a:fillRect/>
          </a:stretch>
        </p:blipFill>
        <p:spPr>
          <a:xfrm>
            <a:off x="5181600" y="3394037"/>
            <a:ext cx="2895600" cy="3082963"/>
          </a:xfrm>
          <a:prstGeom prst="rect">
            <a:avLst/>
          </a:prstGeom>
        </p:spPr>
      </p:pic>
      <p:sp>
        <p:nvSpPr>
          <p:cNvPr id="2" name="Rectangle 2">
            <a:extLst>
              <a:ext uri="{FF2B5EF4-FFF2-40B4-BE49-F238E27FC236}">
                <a16:creationId xmlns:a16="http://schemas.microsoft.com/office/drawing/2014/main" id="{966BAD5B-8652-4AD9-B2B7-09640BA939F1}"/>
              </a:ext>
            </a:extLst>
          </p:cNvPr>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Referral Sources</a:t>
            </a:r>
          </a:p>
        </p:txBody>
      </p:sp>
      <p:sp>
        <p:nvSpPr>
          <p:cNvPr id="4" name="Rectangle 3">
            <a:extLst>
              <a:ext uri="{FF2B5EF4-FFF2-40B4-BE49-F238E27FC236}">
                <a16:creationId xmlns:a16="http://schemas.microsoft.com/office/drawing/2014/main" id="{933B1AE4-3465-47E0-A048-045131560142}"/>
              </a:ext>
            </a:extLst>
          </p:cNvPr>
          <p:cNvSpPr/>
          <p:nvPr/>
        </p:nvSpPr>
        <p:spPr>
          <a:xfrm>
            <a:off x="1600200" y="6477000"/>
            <a:ext cx="6699270" cy="338554"/>
          </a:xfrm>
          <a:prstGeom prst="rect">
            <a:avLst/>
          </a:prstGeom>
        </p:spPr>
        <p:txBody>
          <a:bodyPr wrap="none">
            <a:spAutoFit/>
          </a:bodyPr>
          <a:lstStyle/>
          <a:p>
            <a:r>
              <a:rPr lang="en-US" dirty="0"/>
              <a:t>What percentage of your new patient examinations come from each of the following:</a:t>
            </a:r>
          </a:p>
          <a:p>
            <a:r>
              <a:rPr lang="en-US" dirty="0"/>
              <a:t>If you ask your patients how they found/heard about your practice, do you include the AAO's "Find an Orthodontist" service as an option?</a:t>
            </a:r>
          </a:p>
        </p:txBody>
      </p:sp>
      <p:sp>
        <p:nvSpPr>
          <p:cNvPr id="7" name="Rectangle 6">
            <a:extLst>
              <a:ext uri="{FF2B5EF4-FFF2-40B4-BE49-F238E27FC236}">
                <a16:creationId xmlns:a16="http://schemas.microsoft.com/office/drawing/2014/main" id="{A406403D-5F18-4278-AE46-3AD25B533DD8}"/>
              </a:ext>
            </a:extLst>
          </p:cNvPr>
          <p:cNvSpPr/>
          <p:nvPr/>
        </p:nvSpPr>
        <p:spPr>
          <a:xfrm>
            <a:off x="76200" y="1027361"/>
            <a:ext cx="8991600" cy="2354491"/>
          </a:xfrm>
          <a:prstGeom prst="rect">
            <a:avLst/>
          </a:prstGeom>
        </p:spPr>
        <p:txBody>
          <a:bodyPr wrap="square">
            <a:spAutoFit/>
          </a:bodyPr>
          <a:lstStyle/>
          <a:p>
            <a:pPr marL="228600" indent="-228600">
              <a:spcBef>
                <a:spcPct val="50000"/>
              </a:spcBef>
              <a:buFontTx/>
              <a:buBlip>
                <a:blip r:embed="rId4"/>
              </a:buBlip>
            </a:pPr>
            <a:r>
              <a:rPr lang="en-US" sz="1400" dirty="0">
                <a:cs typeface="Arial" charset="0"/>
              </a:rPr>
              <a:t>Referrals from general dentists or specialist increased slightly to 42% compared to 41% in 2022 while referrals from patients declined slightly to 33% (versus 35% in 2022). </a:t>
            </a:r>
          </a:p>
          <a:p>
            <a:pPr marL="228600" indent="-228600">
              <a:spcBef>
                <a:spcPct val="50000"/>
              </a:spcBef>
              <a:buBlip>
                <a:blip r:embed="rId4"/>
              </a:buBlip>
            </a:pPr>
            <a:r>
              <a:rPr lang="en-US" sz="1400" dirty="0">
                <a:cs typeface="Arial" charset="0"/>
              </a:rPr>
              <a:t>24% of respondents include the AAO’s “Find an Orthodontist” Service when asking their patients for a referral source, up from 20% in 2022 and 17% in 2018.</a:t>
            </a:r>
          </a:p>
          <a:p>
            <a:pPr marL="228600" indent="-228600">
              <a:spcBef>
                <a:spcPct val="50000"/>
              </a:spcBef>
              <a:buBlip>
                <a:blip r:embed="rId4"/>
              </a:buBlip>
            </a:pPr>
            <a:r>
              <a:rPr lang="en-US" sz="1400" dirty="0">
                <a:cs typeface="Arial" charset="0"/>
              </a:rPr>
              <a:t>Members under the age of 35 are less likely to include this as an option (16%) than those age 35 or older (31%).  This was also true in the 2022 survey.</a:t>
            </a:r>
          </a:p>
          <a:p>
            <a:pPr marL="228600" indent="-228600">
              <a:spcBef>
                <a:spcPct val="50000"/>
              </a:spcBef>
              <a:buBlip>
                <a:blip r:embed="rId4"/>
              </a:buBlip>
            </a:pPr>
            <a:r>
              <a:rPr lang="en-US" sz="1400" dirty="0">
                <a:cs typeface="Arial" charset="0"/>
              </a:rPr>
              <a:t>Based on the number of starts reported and the percent of patients who were found by using the AAO’s “Find an Orthodontist” feature, an estimated 44k patients were examined and 28k patients started treatment with an AAO member after locating their orthodontist using the AAO’s “Find an Orthodontist” feature.  </a:t>
            </a:r>
          </a:p>
        </p:txBody>
      </p:sp>
      <p:sp>
        <p:nvSpPr>
          <p:cNvPr id="6" name="TextBox 5">
            <a:extLst>
              <a:ext uri="{FF2B5EF4-FFF2-40B4-BE49-F238E27FC236}">
                <a16:creationId xmlns:a16="http://schemas.microsoft.com/office/drawing/2014/main" id="{D988758C-1BEB-49AD-BDAB-392E9DF6C926}"/>
              </a:ext>
            </a:extLst>
          </p:cNvPr>
          <p:cNvSpPr txBox="1"/>
          <p:nvPr/>
        </p:nvSpPr>
        <p:spPr>
          <a:xfrm>
            <a:off x="152400" y="6337756"/>
            <a:ext cx="692130" cy="215444"/>
          </a:xfrm>
          <a:prstGeom prst="rect">
            <a:avLst/>
          </a:prstGeom>
          <a:noFill/>
        </p:spPr>
        <p:txBody>
          <a:bodyPr wrap="square" rtlCol="0">
            <a:spAutoFit/>
          </a:bodyPr>
          <a:lstStyle/>
          <a:p>
            <a:r>
              <a:rPr lang="en-US" sz="800" dirty="0"/>
              <a:t>(n = </a:t>
            </a:r>
            <a:r>
              <a:rPr lang="en-US" dirty="0"/>
              <a:t>154</a:t>
            </a:r>
            <a:r>
              <a:rPr lang="en-US" sz="800" dirty="0"/>
              <a:t>)</a:t>
            </a:r>
          </a:p>
        </p:txBody>
      </p:sp>
      <p:sp>
        <p:nvSpPr>
          <p:cNvPr id="8" name="TextBox 7">
            <a:extLst>
              <a:ext uri="{FF2B5EF4-FFF2-40B4-BE49-F238E27FC236}">
                <a16:creationId xmlns:a16="http://schemas.microsoft.com/office/drawing/2014/main" id="{09391C13-010A-4EA9-868D-D4275DC322AF}"/>
              </a:ext>
            </a:extLst>
          </p:cNvPr>
          <p:cNvSpPr txBox="1"/>
          <p:nvPr/>
        </p:nvSpPr>
        <p:spPr>
          <a:xfrm>
            <a:off x="6754890" y="6223409"/>
            <a:ext cx="712710" cy="215444"/>
          </a:xfrm>
          <a:prstGeom prst="rect">
            <a:avLst/>
          </a:prstGeom>
          <a:noFill/>
        </p:spPr>
        <p:txBody>
          <a:bodyPr wrap="square" rtlCol="0">
            <a:spAutoFit/>
          </a:bodyPr>
          <a:lstStyle/>
          <a:p>
            <a:r>
              <a:rPr lang="en-US" sz="800" dirty="0"/>
              <a:t>(n = 146)</a:t>
            </a:r>
          </a:p>
        </p:txBody>
      </p:sp>
    </p:spTree>
    <p:extLst>
      <p:ext uri="{BB962C8B-B14F-4D97-AF65-F5344CB8AC3E}">
        <p14:creationId xmlns:p14="http://schemas.microsoft.com/office/powerpoint/2010/main" val="1219660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FEAF-C418-1625-BFFE-0436CC0729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C2497A5-30FF-7863-B545-E815FB003142}"/>
              </a:ext>
            </a:extLst>
          </p:cNvPr>
          <p:cNvPicPr>
            <a:picLocks noChangeAspect="1"/>
          </p:cNvPicPr>
          <p:nvPr/>
        </p:nvPicPr>
        <p:blipFill>
          <a:blip r:embed="rId2"/>
          <a:stretch>
            <a:fillRect/>
          </a:stretch>
        </p:blipFill>
        <p:spPr>
          <a:xfrm>
            <a:off x="2247900" y="3276600"/>
            <a:ext cx="4462297" cy="3035915"/>
          </a:xfrm>
          <a:prstGeom prst="rect">
            <a:avLst/>
          </a:prstGeom>
        </p:spPr>
      </p:pic>
      <p:sp>
        <p:nvSpPr>
          <p:cNvPr id="8" name="Title 1">
            <a:extLst>
              <a:ext uri="{FF2B5EF4-FFF2-40B4-BE49-F238E27FC236}">
                <a16:creationId xmlns:a16="http://schemas.microsoft.com/office/drawing/2014/main" id="{E2CEC375-3652-CBF7-11D1-C1C921BE840B}"/>
              </a:ext>
            </a:extLst>
          </p:cNvPr>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Busyness</a:t>
            </a:r>
            <a:endParaRPr lang="en-US" sz="1600" kern="0" dirty="0"/>
          </a:p>
        </p:txBody>
      </p:sp>
      <p:sp>
        <p:nvSpPr>
          <p:cNvPr id="3" name="Rectangle 2">
            <a:extLst>
              <a:ext uri="{FF2B5EF4-FFF2-40B4-BE49-F238E27FC236}">
                <a16:creationId xmlns:a16="http://schemas.microsoft.com/office/drawing/2014/main" id="{43860048-1C01-FB5C-6354-7CF2F2DDEFA6}"/>
              </a:ext>
            </a:extLst>
          </p:cNvPr>
          <p:cNvSpPr/>
          <p:nvPr/>
        </p:nvSpPr>
        <p:spPr>
          <a:xfrm>
            <a:off x="152400" y="1061353"/>
            <a:ext cx="8305800" cy="2139047"/>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Just over 1 out of 3 respondents (36%) reported not being busy enough while only 1% reported being too busy to treat everyone who requested appointments.</a:t>
            </a:r>
          </a:p>
          <a:p>
            <a:pPr marL="228600" indent="-228600">
              <a:spcBef>
                <a:spcPct val="50000"/>
              </a:spcBef>
              <a:buFontTx/>
              <a:buBlip>
                <a:blip r:embed="rId3"/>
              </a:buBlip>
            </a:pPr>
            <a:r>
              <a:rPr lang="en-US" sz="1400" dirty="0">
                <a:cs typeface="Arial" charset="0"/>
              </a:rPr>
              <a:t>Female respondents are much more likely to either feel overworked or too busy to treat everyone (21%) than male respondents (11%).</a:t>
            </a:r>
          </a:p>
          <a:p>
            <a:pPr marL="228600" indent="-228600">
              <a:spcBef>
                <a:spcPct val="50000"/>
              </a:spcBef>
              <a:buFontTx/>
              <a:buBlip>
                <a:blip r:embed="rId3"/>
              </a:buBlip>
            </a:pPr>
            <a:r>
              <a:rPr lang="en-US" sz="1400" dirty="0">
                <a:cs typeface="Arial" charset="0"/>
              </a:rPr>
              <a:t>Respondents under the age of 45 are more likely to feel overworked or too busy to treat everyone (22%) than those age 45 or older (9%).</a:t>
            </a:r>
          </a:p>
          <a:p>
            <a:pPr marL="228600" indent="-228600">
              <a:spcBef>
                <a:spcPct val="50000"/>
              </a:spcBef>
              <a:buFontTx/>
              <a:buBlip>
                <a:blip r:embed="rId3"/>
              </a:buBlip>
            </a:pPr>
            <a:r>
              <a:rPr lang="en-US" sz="1400" dirty="0">
                <a:cs typeface="Arial" charset="0"/>
              </a:rPr>
              <a:t>Respondents with a practice modality of Orthodontist Owned Solo Practice are much more likely to report being not busy enough (48%) than other practice modalities (27%).</a:t>
            </a:r>
          </a:p>
        </p:txBody>
      </p:sp>
      <p:sp>
        <p:nvSpPr>
          <p:cNvPr id="9" name="TextBox 8">
            <a:extLst>
              <a:ext uri="{FF2B5EF4-FFF2-40B4-BE49-F238E27FC236}">
                <a16:creationId xmlns:a16="http://schemas.microsoft.com/office/drawing/2014/main" id="{3C051FD7-EC45-D52C-151D-AB17EDB51916}"/>
              </a:ext>
            </a:extLst>
          </p:cNvPr>
          <p:cNvSpPr txBox="1"/>
          <p:nvPr/>
        </p:nvSpPr>
        <p:spPr>
          <a:xfrm>
            <a:off x="1879134" y="6096000"/>
            <a:ext cx="711666" cy="215444"/>
          </a:xfrm>
          <a:prstGeom prst="rect">
            <a:avLst/>
          </a:prstGeom>
          <a:noFill/>
        </p:spPr>
        <p:txBody>
          <a:bodyPr wrap="square" rtlCol="0">
            <a:spAutoFit/>
          </a:bodyPr>
          <a:lstStyle/>
          <a:p>
            <a:r>
              <a:rPr lang="en-US" sz="800" dirty="0"/>
              <a:t>(n = 291)</a:t>
            </a:r>
          </a:p>
        </p:txBody>
      </p:sp>
      <p:sp>
        <p:nvSpPr>
          <p:cNvPr id="12" name="Text Box 4">
            <a:extLst>
              <a:ext uri="{FF2B5EF4-FFF2-40B4-BE49-F238E27FC236}">
                <a16:creationId xmlns:a16="http://schemas.microsoft.com/office/drawing/2014/main" id="{0F13D5EC-71BF-7715-F3FF-B91D32FC5A75}"/>
              </a:ext>
            </a:extLst>
          </p:cNvPr>
          <p:cNvSpPr txBox="1">
            <a:spLocks noChangeArrowheads="1"/>
          </p:cNvSpPr>
          <p:nvPr/>
        </p:nvSpPr>
        <p:spPr bwMode="auto">
          <a:xfrm>
            <a:off x="2400300" y="6490156"/>
            <a:ext cx="38100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rPr>
              <a:t>How busy would you rate your practice?</a:t>
            </a:r>
          </a:p>
        </p:txBody>
      </p:sp>
    </p:spTree>
    <p:extLst>
      <p:ext uri="{BB962C8B-B14F-4D97-AF65-F5344CB8AC3E}">
        <p14:creationId xmlns:p14="http://schemas.microsoft.com/office/powerpoint/2010/main" val="3190133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CD7FA-9D44-1226-5432-C83DA75263EC}"/>
              </a:ext>
            </a:extLst>
          </p:cNvPr>
          <p:cNvPicPr>
            <a:picLocks noChangeAspect="1"/>
          </p:cNvPicPr>
          <p:nvPr/>
        </p:nvPicPr>
        <p:blipFill>
          <a:blip r:embed="rId2"/>
          <a:stretch>
            <a:fillRect/>
          </a:stretch>
        </p:blipFill>
        <p:spPr>
          <a:xfrm>
            <a:off x="390524" y="3548747"/>
            <a:ext cx="3433831" cy="3233053"/>
          </a:xfrm>
          <a:prstGeom prst="rect">
            <a:avLst/>
          </a:prstGeom>
        </p:spPr>
      </p:pic>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Busyness</a:t>
            </a:r>
            <a:endParaRPr lang="en-US" sz="1600" kern="0" dirty="0"/>
          </a:p>
        </p:txBody>
      </p:sp>
      <p:sp>
        <p:nvSpPr>
          <p:cNvPr id="3" name="Rectangle 2"/>
          <p:cNvSpPr/>
          <p:nvPr/>
        </p:nvSpPr>
        <p:spPr>
          <a:xfrm>
            <a:off x="381000" y="1066800"/>
            <a:ext cx="8001000" cy="2785378"/>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Respondents who are employees are much less likely to report being not busy enough (18%) than those who are owners, whether solo or partner (46%).</a:t>
            </a:r>
          </a:p>
          <a:p>
            <a:pPr marL="228600" indent="-228600">
              <a:spcBef>
                <a:spcPct val="50000"/>
              </a:spcBef>
              <a:buFontTx/>
              <a:buBlip>
                <a:blip r:embed="rId3"/>
              </a:buBlip>
            </a:pPr>
            <a:r>
              <a:rPr lang="en-US" sz="1400" dirty="0">
                <a:cs typeface="Arial" charset="0"/>
              </a:rPr>
              <a:t>Respondents with a salary less than $300k were more likely to be not busy enough (48%) than those with a salary over $300k (28%).</a:t>
            </a:r>
          </a:p>
          <a:p>
            <a:pPr marL="228600" indent="-228600">
              <a:spcBef>
                <a:spcPct val="50000"/>
              </a:spcBef>
              <a:buFontTx/>
              <a:buBlip>
                <a:blip r:embed="rId3"/>
              </a:buBlip>
            </a:pPr>
            <a:r>
              <a:rPr lang="en-US" sz="1400" dirty="0">
                <a:cs typeface="Arial" charset="0"/>
              </a:rPr>
              <a:t>There is a correlation between a respondent’s gross fee collection and their busyness (see table below).</a:t>
            </a:r>
          </a:p>
          <a:p>
            <a:pPr marL="228600" indent="-228600">
              <a:spcBef>
                <a:spcPct val="50000"/>
              </a:spcBef>
              <a:buFontTx/>
              <a:buBlip>
                <a:blip r:embed="rId3"/>
              </a:buBlip>
            </a:pPr>
            <a:r>
              <a:rPr lang="en-US" sz="1400" dirty="0">
                <a:cs typeface="Arial" charset="0"/>
              </a:rPr>
              <a:t>Respondents were split nearly equally between being less busy (32%), busier (32%), and about the same level of busyness (36%) in 2024 compared to 2023.</a:t>
            </a:r>
          </a:p>
          <a:p>
            <a:pPr marL="228600" indent="-228600">
              <a:spcBef>
                <a:spcPct val="50000"/>
              </a:spcBef>
              <a:buFontTx/>
              <a:buBlip>
                <a:blip r:embed="rId3"/>
              </a:buBlip>
            </a:pPr>
            <a:r>
              <a:rPr lang="en-US" sz="1400" dirty="0">
                <a:cs typeface="Arial" charset="0"/>
              </a:rPr>
              <a:t>Younger respondents were more likely to be busier than older respondents.</a:t>
            </a:r>
          </a:p>
          <a:p>
            <a:pPr marL="228600" indent="-228600">
              <a:spcBef>
                <a:spcPct val="50000"/>
              </a:spcBef>
              <a:buFontTx/>
              <a:buBlip>
                <a:blip r:embed="rId3"/>
              </a:buBlip>
            </a:pPr>
            <a:endParaRPr lang="en-US" sz="1400" dirty="0">
              <a:cs typeface="Arial" charset="0"/>
            </a:endParaRPr>
          </a:p>
        </p:txBody>
      </p:sp>
      <p:sp>
        <p:nvSpPr>
          <p:cNvPr id="10" name="TextBox 9"/>
          <p:cNvSpPr txBox="1"/>
          <p:nvPr/>
        </p:nvSpPr>
        <p:spPr>
          <a:xfrm>
            <a:off x="2590800" y="6248400"/>
            <a:ext cx="711666" cy="215444"/>
          </a:xfrm>
          <a:prstGeom prst="rect">
            <a:avLst/>
          </a:prstGeom>
          <a:noFill/>
        </p:spPr>
        <p:txBody>
          <a:bodyPr wrap="square" rtlCol="0">
            <a:spAutoFit/>
          </a:bodyPr>
          <a:lstStyle/>
          <a:p>
            <a:r>
              <a:rPr lang="en-US" sz="800" dirty="0"/>
              <a:t>(n = 287)</a:t>
            </a:r>
          </a:p>
        </p:txBody>
      </p:sp>
      <p:sp>
        <p:nvSpPr>
          <p:cNvPr id="12" name="Text Box 4"/>
          <p:cNvSpPr txBox="1">
            <a:spLocks noChangeArrowheads="1"/>
          </p:cNvSpPr>
          <p:nvPr/>
        </p:nvSpPr>
        <p:spPr bwMode="auto">
          <a:xfrm>
            <a:off x="3276600" y="6477000"/>
            <a:ext cx="3429000" cy="338554"/>
          </a:xfrm>
          <a:prstGeom prst="rect">
            <a:avLst/>
          </a:prstGeom>
          <a:noFill/>
          <a:ln w="9525">
            <a:noFill/>
            <a:miter lim="800000"/>
            <a:headEnd/>
            <a:tailEnd/>
          </a:ln>
        </p:spPr>
        <p:txBody>
          <a:bodyPr wrap="square">
            <a:spAutoFit/>
          </a:bodyPr>
          <a:lstStyle/>
          <a:p>
            <a:pPr>
              <a:spcBef>
                <a:spcPts val="0"/>
              </a:spcBef>
            </a:pPr>
            <a:r>
              <a:rPr lang="en-US" dirty="0">
                <a:solidFill>
                  <a:srgbClr val="000000"/>
                </a:solidFill>
              </a:rPr>
              <a:t>How busy would you rate your practice?</a:t>
            </a:r>
          </a:p>
          <a:p>
            <a:pPr>
              <a:spcBef>
                <a:spcPts val="0"/>
              </a:spcBef>
            </a:pPr>
            <a:r>
              <a:rPr lang="en-US" dirty="0">
                <a:solidFill>
                  <a:srgbClr val="000000"/>
                </a:solidFill>
                <a:ea typeface="ＭＳ Ｐゴシック" pitchFamily="34" charset="-128"/>
                <a:cs typeface="Arial" charset="0"/>
              </a:rPr>
              <a:t>Relative to 2023, how did your busyness level changed in 2024?</a:t>
            </a:r>
          </a:p>
        </p:txBody>
      </p:sp>
      <p:pic>
        <p:nvPicPr>
          <p:cNvPr id="6" name="Picture 5">
            <a:extLst>
              <a:ext uri="{FF2B5EF4-FFF2-40B4-BE49-F238E27FC236}">
                <a16:creationId xmlns:a16="http://schemas.microsoft.com/office/drawing/2014/main" id="{0A6BC4FC-407C-FACF-9B2F-F547D8F826AE}"/>
              </a:ext>
            </a:extLst>
          </p:cNvPr>
          <p:cNvPicPr>
            <a:picLocks noChangeAspect="1"/>
          </p:cNvPicPr>
          <p:nvPr/>
        </p:nvPicPr>
        <p:blipFill>
          <a:blip r:embed="rId4"/>
          <a:stretch>
            <a:fillRect/>
          </a:stretch>
        </p:blipFill>
        <p:spPr>
          <a:xfrm>
            <a:off x="3687495" y="4419600"/>
            <a:ext cx="5380305" cy="1334051"/>
          </a:xfrm>
          <a:prstGeom prst="rect">
            <a:avLst/>
          </a:prstGeom>
        </p:spPr>
      </p:pic>
    </p:spTree>
    <p:extLst>
      <p:ext uri="{BB962C8B-B14F-4D97-AF65-F5344CB8AC3E}">
        <p14:creationId xmlns:p14="http://schemas.microsoft.com/office/powerpoint/2010/main" val="559363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Patients Seen Per Day</a:t>
            </a:r>
          </a:p>
        </p:txBody>
      </p:sp>
      <p:graphicFrame>
        <p:nvGraphicFramePr>
          <p:cNvPr id="2" name="Table 1"/>
          <p:cNvGraphicFramePr>
            <a:graphicFrameLocks noGrp="1"/>
          </p:cNvGraphicFramePr>
          <p:nvPr>
            <p:extLst>
              <p:ext uri="{D42A27DB-BD31-4B8C-83A1-F6EECF244321}">
                <p14:modId xmlns:p14="http://schemas.microsoft.com/office/powerpoint/2010/main" val="2631288740"/>
              </p:ext>
            </p:extLst>
          </p:nvPr>
        </p:nvGraphicFramePr>
        <p:xfrm>
          <a:off x="76200" y="2438400"/>
          <a:ext cx="5334000" cy="3925906"/>
        </p:xfrm>
        <a:graphic>
          <a:graphicData uri="http://schemas.openxmlformats.org/drawingml/2006/table">
            <a:tbl>
              <a:tblPr bandRow="1">
                <a:tableStyleId>{5C22544A-7EE6-4342-B048-85BDC9FD1C3A}</a:tableStyleId>
              </a:tblPr>
              <a:tblGrid>
                <a:gridCol w="1643879">
                  <a:extLst>
                    <a:ext uri="{9D8B030D-6E8A-4147-A177-3AD203B41FA5}">
                      <a16:colId xmlns:a16="http://schemas.microsoft.com/office/drawing/2014/main" val="20000"/>
                    </a:ext>
                  </a:extLst>
                </a:gridCol>
                <a:gridCol w="3690121">
                  <a:extLst>
                    <a:ext uri="{9D8B030D-6E8A-4147-A177-3AD203B41FA5}">
                      <a16:colId xmlns:a16="http://schemas.microsoft.com/office/drawing/2014/main" val="20001"/>
                    </a:ext>
                  </a:extLst>
                </a:gridCol>
              </a:tblGrid>
              <a:tr h="528716">
                <a:tc>
                  <a:txBody>
                    <a:bodyPr/>
                    <a:lstStyle/>
                    <a:p>
                      <a:pPr marL="0" algn="ctr" defTabSz="914400" rtl="0" eaLnBrk="1" latinLnBrk="0" hangingPunct="1"/>
                      <a:r>
                        <a:rPr lang="en-US" sz="1400" b="1" kern="1200" dirty="0">
                          <a:solidFill>
                            <a:schemeClr val="lt1"/>
                          </a:solidFill>
                          <a:latin typeface="+mn-lt"/>
                          <a:ea typeface="+mn-ea"/>
                          <a:cs typeface="+mn-cs"/>
                        </a:rPr>
                        <a:t>2024</a:t>
                      </a:r>
                    </a:p>
                  </a:txBody>
                  <a:tcPr anchor="ctr">
                    <a:solidFill>
                      <a:schemeClr val="accent6">
                        <a:lumMod val="40000"/>
                        <a:lumOff val="60000"/>
                      </a:schemeClr>
                    </a:solidFill>
                  </a:tcPr>
                </a:tc>
                <a:tc>
                  <a:txBody>
                    <a:bodyPr/>
                    <a:lstStyle/>
                    <a:p>
                      <a:pPr marL="0" algn="ctr" defTabSz="914400" rtl="0" eaLnBrk="1" latinLnBrk="0" hangingPunct="1"/>
                      <a:endParaRPr lang="en-US" sz="1800" b="1" kern="1200" dirty="0">
                        <a:solidFill>
                          <a:schemeClr val="dk1"/>
                        </a:solidFill>
                        <a:latin typeface="+mn-lt"/>
                        <a:ea typeface="+mn-ea"/>
                        <a:cs typeface="+mn-cs"/>
                      </a:endParaRPr>
                    </a:p>
                  </a:txBody>
                  <a:tcPr anchor="ctr">
                    <a:solidFill>
                      <a:srgbClr val="CBCED4"/>
                    </a:solidFill>
                  </a:tcPr>
                </a:tc>
                <a:extLst>
                  <a:ext uri="{0D108BD9-81ED-4DB2-BD59-A6C34878D82A}">
                    <a16:rowId xmlns:a16="http://schemas.microsoft.com/office/drawing/2014/main" val="3423193642"/>
                  </a:ext>
                </a:extLst>
              </a:tr>
              <a:tr h="528716">
                <a:tc>
                  <a:txBody>
                    <a:bodyPr/>
                    <a:lstStyle/>
                    <a:p>
                      <a:pPr marL="0" algn="ctr" defTabSz="914400" rtl="0" eaLnBrk="1" latinLnBrk="0" hangingPunct="1"/>
                      <a:r>
                        <a:rPr lang="en-US" sz="1400" b="1" kern="1200" dirty="0">
                          <a:solidFill>
                            <a:schemeClr val="lt1"/>
                          </a:solidFill>
                          <a:latin typeface="+mn-lt"/>
                          <a:ea typeface="+mn-ea"/>
                          <a:cs typeface="+mn-cs"/>
                        </a:rPr>
                        <a:t>2022</a:t>
                      </a:r>
                    </a:p>
                  </a:txBody>
                  <a:tcPr anchor="ctr">
                    <a:solidFill>
                      <a:schemeClr val="accent3">
                        <a:lumMod val="60000"/>
                        <a:lumOff val="40000"/>
                      </a:schemeClr>
                    </a:solidFill>
                  </a:tcPr>
                </a:tc>
                <a:tc>
                  <a:txBody>
                    <a:bodyPr/>
                    <a:lstStyle/>
                    <a:p>
                      <a:pPr marL="0" algn="ctr" defTabSz="914400" rtl="0" eaLnBrk="1" latinLnBrk="0" hangingPunct="1"/>
                      <a:endParaRPr lang="en-US" sz="1800" b="1" kern="1200" dirty="0">
                        <a:solidFill>
                          <a:schemeClr val="dk1"/>
                        </a:solidFill>
                        <a:latin typeface="+mn-lt"/>
                        <a:ea typeface="+mn-ea"/>
                        <a:cs typeface="+mn-cs"/>
                      </a:endParaRPr>
                    </a:p>
                  </a:txBody>
                  <a:tcPr anchor="ctr">
                    <a:solidFill>
                      <a:srgbClr val="CBCED4"/>
                    </a:solidFill>
                  </a:tcPr>
                </a:tc>
                <a:extLst>
                  <a:ext uri="{0D108BD9-81ED-4DB2-BD59-A6C34878D82A}">
                    <a16:rowId xmlns:a16="http://schemas.microsoft.com/office/drawing/2014/main" val="4024917294"/>
                  </a:ext>
                </a:extLst>
              </a:tr>
              <a:tr h="528716">
                <a:tc>
                  <a:txBody>
                    <a:bodyPr/>
                    <a:lstStyle/>
                    <a:p>
                      <a:pPr marL="0" algn="ctr" defTabSz="914400" rtl="0" eaLnBrk="1" latinLnBrk="0" hangingPunct="1"/>
                      <a:r>
                        <a:rPr lang="en-US" sz="1400" b="1" kern="1200" dirty="0">
                          <a:solidFill>
                            <a:schemeClr val="lt1"/>
                          </a:solidFill>
                          <a:latin typeface="+mn-lt"/>
                          <a:ea typeface="+mn-ea"/>
                          <a:cs typeface="+mn-cs"/>
                        </a:rPr>
                        <a:t>2018</a:t>
                      </a:r>
                    </a:p>
                  </a:txBody>
                  <a:tcPr anchor="ctr">
                    <a:solidFill>
                      <a:schemeClr val="accent1"/>
                    </a:solidFill>
                  </a:tcPr>
                </a:tc>
                <a:tc>
                  <a:txBody>
                    <a:bodyPr/>
                    <a:lstStyle/>
                    <a:p>
                      <a:pPr marL="0" algn="ctr" defTabSz="914400" rtl="0" eaLnBrk="1" latinLnBrk="0" hangingPunct="1"/>
                      <a:endParaRPr lang="en-US" sz="1800" b="1" kern="1200" dirty="0">
                        <a:solidFill>
                          <a:schemeClr val="dk1"/>
                        </a:solidFill>
                        <a:latin typeface="+mn-lt"/>
                        <a:ea typeface="+mn-ea"/>
                        <a:cs typeface="+mn-cs"/>
                      </a:endParaRPr>
                    </a:p>
                  </a:txBody>
                  <a:tcPr anchor="ctr">
                    <a:solidFill>
                      <a:schemeClr val="bg2">
                        <a:lumMod val="20000"/>
                        <a:lumOff val="80000"/>
                      </a:schemeClr>
                    </a:solidFill>
                  </a:tcPr>
                </a:tc>
                <a:extLst>
                  <a:ext uri="{0D108BD9-81ED-4DB2-BD59-A6C34878D82A}">
                    <a16:rowId xmlns:a16="http://schemas.microsoft.com/office/drawing/2014/main" val="10001"/>
                  </a:ext>
                </a:extLst>
              </a:tr>
              <a:tr h="568174">
                <a:tc>
                  <a:txBody>
                    <a:bodyPr/>
                    <a:lstStyle/>
                    <a:p>
                      <a:pPr marL="0" algn="ctr" defTabSz="914400" rtl="0" eaLnBrk="1" latinLnBrk="0" hangingPunct="1"/>
                      <a:r>
                        <a:rPr lang="en-US" sz="1400" b="1" kern="1200" dirty="0">
                          <a:solidFill>
                            <a:schemeClr val="lt1"/>
                          </a:solidFill>
                          <a:latin typeface="+mn-lt"/>
                          <a:ea typeface="+mn-ea"/>
                          <a:cs typeface="+mn-cs"/>
                        </a:rPr>
                        <a:t>2016</a:t>
                      </a:r>
                    </a:p>
                  </a:txBody>
                  <a:tcPr anchor="ctr">
                    <a:solidFill>
                      <a:schemeClr val="accent2"/>
                    </a:solidFill>
                  </a:tcPr>
                </a:tc>
                <a:tc>
                  <a:txBody>
                    <a:bodyPr/>
                    <a:lstStyle/>
                    <a:p>
                      <a:pPr algn="ctr"/>
                      <a:endParaRPr lang="en-US" b="1" dirty="0"/>
                    </a:p>
                  </a:txBody>
                  <a:tcPr anchor="ctr">
                    <a:solidFill>
                      <a:srgbClr val="CBCED4"/>
                    </a:solidFill>
                  </a:tcPr>
                </a:tc>
                <a:extLst>
                  <a:ext uri="{0D108BD9-81ED-4DB2-BD59-A6C34878D82A}">
                    <a16:rowId xmlns:a16="http://schemas.microsoft.com/office/drawing/2014/main" val="10003"/>
                  </a:ext>
                </a:extLst>
              </a:tr>
              <a:tr h="568174">
                <a:tc>
                  <a:txBody>
                    <a:bodyPr/>
                    <a:lstStyle/>
                    <a:p>
                      <a:pPr marL="0" algn="ctr" defTabSz="914400" rtl="0" eaLnBrk="1" latinLnBrk="0" hangingPunct="1"/>
                      <a:r>
                        <a:rPr lang="en-US" sz="1400" b="1" kern="1200" dirty="0">
                          <a:solidFill>
                            <a:schemeClr val="lt1"/>
                          </a:solidFill>
                          <a:latin typeface="+mn-lt"/>
                          <a:ea typeface="+mn-ea"/>
                          <a:cs typeface="+mn-cs"/>
                        </a:rPr>
                        <a:t>2014</a:t>
                      </a:r>
                    </a:p>
                  </a:txBody>
                  <a:tcPr anchor="ctr">
                    <a:solidFill>
                      <a:schemeClr val="accent3"/>
                    </a:solidFill>
                  </a:tcPr>
                </a:tc>
                <a:tc>
                  <a:txBody>
                    <a:bodyPr/>
                    <a:lstStyle/>
                    <a:p>
                      <a:pPr algn="ctr"/>
                      <a:endParaRPr lang="en-US" b="1" dirty="0"/>
                    </a:p>
                  </a:txBody>
                  <a:tcPr anchor="ctr">
                    <a:solidFill>
                      <a:schemeClr val="bg2">
                        <a:lumMod val="20000"/>
                        <a:lumOff val="80000"/>
                      </a:schemeClr>
                    </a:solidFill>
                  </a:tcPr>
                </a:tc>
                <a:extLst>
                  <a:ext uri="{0D108BD9-81ED-4DB2-BD59-A6C34878D82A}">
                    <a16:rowId xmlns:a16="http://schemas.microsoft.com/office/drawing/2014/main" val="542361530"/>
                  </a:ext>
                </a:extLst>
              </a:tr>
              <a:tr h="6017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2012</a:t>
                      </a:r>
                    </a:p>
                  </a:txBody>
                  <a:tcPr anchor="ctr">
                    <a:solidFill>
                      <a:schemeClr val="accent4"/>
                    </a:solidFill>
                  </a:tcPr>
                </a:tc>
                <a:tc>
                  <a:txBody>
                    <a:bodyPr/>
                    <a:lstStyle/>
                    <a:p>
                      <a:pPr algn="ctr"/>
                      <a:endParaRPr lang="en-US" b="1" dirty="0"/>
                    </a:p>
                  </a:txBody>
                  <a:tcPr anchor="ctr"/>
                </a:tc>
                <a:extLst>
                  <a:ext uri="{0D108BD9-81ED-4DB2-BD59-A6C34878D82A}">
                    <a16:rowId xmlns:a16="http://schemas.microsoft.com/office/drawing/2014/main" val="1068549775"/>
                  </a:ext>
                </a:extLst>
              </a:tr>
              <a:tr h="6017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2010</a:t>
                      </a:r>
                    </a:p>
                  </a:txBody>
                  <a:tcPr anchor="ctr">
                    <a:solidFill>
                      <a:schemeClr val="accent5"/>
                    </a:solidFill>
                  </a:tcPr>
                </a:tc>
                <a:tc>
                  <a:txBody>
                    <a:bodyPr/>
                    <a:lstStyle/>
                    <a:p>
                      <a:pPr algn="ctr"/>
                      <a:endParaRPr lang="en-US" b="1" dirty="0"/>
                    </a:p>
                  </a:txBody>
                  <a:tcPr anchor="ctr">
                    <a:solidFill>
                      <a:schemeClr val="bg2">
                        <a:lumMod val="20000"/>
                        <a:lumOff val="80000"/>
                      </a:schemeClr>
                    </a:solidFill>
                  </a:tcPr>
                </a:tc>
                <a:extLst>
                  <a:ext uri="{0D108BD9-81ED-4DB2-BD59-A6C34878D82A}">
                    <a16:rowId xmlns:a16="http://schemas.microsoft.com/office/drawing/2014/main" val="2686806156"/>
                  </a:ext>
                </a:extLst>
              </a:tr>
            </a:tbl>
          </a:graphicData>
        </a:graphic>
      </p:graphicFrame>
      <p:sp>
        <p:nvSpPr>
          <p:cNvPr id="3" name="TextBox 2"/>
          <p:cNvSpPr txBox="1"/>
          <p:nvPr/>
        </p:nvSpPr>
        <p:spPr>
          <a:xfrm>
            <a:off x="4267200" y="4280356"/>
            <a:ext cx="685800" cy="215444"/>
          </a:xfrm>
          <a:prstGeom prst="rect">
            <a:avLst/>
          </a:prstGeom>
          <a:noFill/>
        </p:spPr>
        <p:txBody>
          <a:bodyPr wrap="square" rtlCol="0">
            <a:spAutoFit/>
          </a:bodyPr>
          <a:lstStyle/>
          <a:p>
            <a:r>
              <a:rPr lang="en-US" dirty="0"/>
              <a:t>(n=318)</a:t>
            </a:r>
          </a:p>
        </p:txBody>
      </p:sp>
      <p:sp>
        <p:nvSpPr>
          <p:cNvPr id="10" name="TextBox 9"/>
          <p:cNvSpPr txBox="1"/>
          <p:nvPr/>
        </p:nvSpPr>
        <p:spPr>
          <a:xfrm>
            <a:off x="4278191" y="4813756"/>
            <a:ext cx="685800" cy="215444"/>
          </a:xfrm>
          <a:prstGeom prst="rect">
            <a:avLst/>
          </a:prstGeom>
          <a:noFill/>
        </p:spPr>
        <p:txBody>
          <a:bodyPr wrap="square" rtlCol="0">
            <a:spAutoFit/>
          </a:bodyPr>
          <a:lstStyle/>
          <a:p>
            <a:r>
              <a:rPr lang="en-US" dirty="0"/>
              <a:t>(n=460)</a:t>
            </a:r>
          </a:p>
        </p:txBody>
      </p:sp>
      <p:sp>
        <p:nvSpPr>
          <p:cNvPr id="11" name="TextBox 10"/>
          <p:cNvSpPr txBox="1"/>
          <p:nvPr/>
        </p:nvSpPr>
        <p:spPr>
          <a:xfrm>
            <a:off x="4278191" y="5410200"/>
            <a:ext cx="685800" cy="215444"/>
          </a:xfrm>
          <a:prstGeom prst="rect">
            <a:avLst/>
          </a:prstGeom>
          <a:noFill/>
        </p:spPr>
        <p:txBody>
          <a:bodyPr wrap="square" rtlCol="0">
            <a:spAutoFit/>
          </a:bodyPr>
          <a:lstStyle/>
          <a:p>
            <a:r>
              <a:rPr lang="en-US" dirty="0"/>
              <a:t>(n=929)</a:t>
            </a:r>
          </a:p>
        </p:txBody>
      </p:sp>
      <p:sp>
        <p:nvSpPr>
          <p:cNvPr id="4" name="Rectangle 3"/>
          <p:cNvSpPr/>
          <p:nvPr/>
        </p:nvSpPr>
        <p:spPr>
          <a:xfrm>
            <a:off x="228600" y="1224171"/>
            <a:ext cx="8001000" cy="846386"/>
          </a:xfrm>
          <a:prstGeom prst="rect">
            <a:avLst/>
          </a:prstGeom>
        </p:spPr>
        <p:txBody>
          <a:bodyPr wrap="square">
            <a:spAutoFit/>
          </a:bodyPr>
          <a:lstStyle/>
          <a:p>
            <a:pPr marL="228600" indent="-228600">
              <a:spcBef>
                <a:spcPct val="50000"/>
              </a:spcBef>
              <a:buBlip>
                <a:blip r:embed="rId2"/>
              </a:buBlip>
            </a:pPr>
            <a:r>
              <a:rPr lang="en-US" sz="1400" dirty="0">
                <a:cs typeface="Arial" charset="0"/>
              </a:rPr>
              <a:t>On average, respondents report seeing 52 patients per day, down slightly from 53 in 2022.</a:t>
            </a:r>
          </a:p>
          <a:p>
            <a:pPr marL="228600" indent="-228600">
              <a:spcBef>
                <a:spcPct val="50000"/>
              </a:spcBef>
              <a:buBlip>
                <a:blip r:embed="rId2"/>
              </a:buBlip>
            </a:pPr>
            <a:r>
              <a:rPr lang="en-US" sz="1400" dirty="0">
                <a:cs typeface="Arial" charset="0"/>
              </a:rPr>
              <a:t>Respondents who see more patients per day are more likely to be busier and have more exams and starts than those who see fewer patients per day.</a:t>
            </a:r>
          </a:p>
        </p:txBody>
      </p:sp>
      <p:graphicFrame>
        <p:nvGraphicFramePr>
          <p:cNvPr id="17" name="Chart 16"/>
          <p:cNvGraphicFramePr/>
          <p:nvPr>
            <p:extLst>
              <p:ext uri="{D42A27DB-BD31-4B8C-83A1-F6EECF244321}">
                <p14:modId xmlns:p14="http://schemas.microsoft.com/office/powerpoint/2010/main" val="1818071316"/>
              </p:ext>
            </p:extLst>
          </p:nvPr>
        </p:nvGraphicFramePr>
        <p:xfrm>
          <a:off x="1342034" y="1981200"/>
          <a:ext cx="2973374"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4"/>
          <p:cNvSpPr txBox="1">
            <a:spLocks noChangeArrowheads="1"/>
          </p:cNvSpPr>
          <p:nvPr/>
        </p:nvSpPr>
        <p:spPr bwMode="auto">
          <a:xfrm>
            <a:off x="2743200" y="6571308"/>
            <a:ext cx="4999634" cy="215444"/>
          </a:xfrm>
          <a:prstGeom prst="rect">
            <a:avLst/>
          </a:prstGeom>
          <a:noFill/>
          <a:ln w="9525">
            <a:noFill/>
            <a:miter lim="800000"/>
            <a:headEnd/>
            <a:tailEnd/>
          </a:ln>
        </p:spPr>
        <p:txBody>
          <a:bodyPr wrap="square">
            <a:spAutoFit/>
          </a:bodyPr>
          <a:lstStyle/>
          <a:p>
            <a:pPr>
              <a:spcBef>
                <a:spcPts val="0"/>
              </a:spcBef>
            </a:pPr>
            <a:r>
              <a:rPr lang="en-US" dirty="0"/>
              <a:t>How many patients do you </a:t>
            </a:r>
            <a:r>
              <a:rPr lang="en-US" u="sng" dirty="0"/>
              <a:t>personally</a:t>
            </a:r>
            <a:r>
              <a:rPr lang="en-US" dirty="0"/>
              <a:t> see on an “average” day?</a:t>
            </a:r>
            <a:endParaRPr lang="en-US" dirty="0">
              <a:solidFill>
                <a:srgbClr val="000000"/>
              </a:solidFill>
              <a:ea typeface="ＭＳ Ｐゴシック" pitchFamily="34" charset="-128"/>
              <a:cs typeface="Arial" charset="0"/>
            </a:endParaRPr>
          </a:p>
        </p:txBody>
      </p:sp>
      <p:sp>
        <p:nvSpPr>
          <p:cNvPr id="13" name="TextBox 12">
            <a:extLst>
              <a:ext uri="{FF2B5EF4-FFF2-40B4-BE49-F238E27FC236}">
                <a16:creationId xmlns:a16="http://schemas.microsoft.com/office/drawing/2014/main" id="{03E8380D-7DC3-4764-B0A3-35DD00777609}"/>
              </a:ext>
            </a:extLst>
          </p:cNvPr>
          <p:cNvSpPr txBox="1"/>
          <p:nvPr/>
        </p:nvSpPr>
        <p:spPr>
          <a:xfrm>
            <a:off x="4267200" y="3733800"/>
            <a:ext cx="685800" cy="215444"/>
          </a:xfrm>
          <a:prstGeom prst="rect">
            <a:avLst/>
          </a:prstGeom>
          <a:noFill/>
        </p:spPr>
        <p:txBody>
          <a:bodyPr wrap="square" rtlCol="0">
            <a:spAutoFit/>
          </a:bodyPr>
          <a:lstStyle/>
          <a:p>
            <a:r>
              <a:rPr lang="en-US" dirty="0"/>
              <a:t>(n=719)</a:t>
            </a:r>
          </a:p>
        </p:txBody>
      </p:sp>
      <p:sp>
        <p:nvSpPr>
          <p:cNvPr id="21" name="Rectangle 20">
            <a:extLst>
              <a:ext uri="{FF2B5EF4-FFF2-40B4-BE49-F238E27FC236}">
                <a16:creationId xmlns:a16="http://schemas.microsoft.com/office/drawing/2014/main" id="{BAB22D4C-6607-4B45-9C7E-75FFE514B1AE}"/>
              </a:ext>
            </a:extLst>
          </p:cNvPr>
          <p:cNvSpPr/>
          <p:nvPr/>
        </p:nvSpPr>
        <p:spPr>
          <a:xfrm>
            <a:off x="5603428" y="2514600"/>
            <a:ext cx="3123461" cy="954107"/>
          </a:xfrm>
          <a:prstGeom prst="rect">
            <a:avLst/>
          </a:prstGeom>
        </p:spPr>
        <p:txBody>
          <a:bodyPr wrap="square">
            <a:spAutoFit/>
          </a:bodyPr>
          <a:lstStyle/>
          <a:p>
            <a:pPr marL="228600" indent="-228600">
              <a:spcBef>
                <a:spcPct val="50000"/>
              </a:spcBef>
              <a:buBlip>
                <a:blip r:embed="rId2"/>
              </a:buBlip>
            </a:pPr>
            <a:r>
              <a:rPr lang="en-US" sz="1400" dirty="0">
                <a:cs typeface="Arial" charset="0"/>
              </a:rPr>
              <a:t>There is a positive correlation between reported salary ranges and the patients seen per day (see table below).</a:t>
            </a:r>
          </a:p>
        </p:txBody>
      </p:sp>
      <p:sp>
        <p:nvSpPr>
          <p:cNvPr id="7" name="TextBox 6">
            <a:extLst>
              <a:ext uri="{FF2B5EF4-FFF2-40B4-BE49-F238E27FC236}">
                <a16:creationId xmlns:a16="http://schemas.microsoft.com/office/drawing/2014/main" id="{8BBF3168-2C22-71ED-B25D-F69A2CE3003C}"/>
              </a:ext>
            </a:extLst>
          </p:cNvPr>
          <p:cNvSpPr txBox="1"/>
          <p:nvPr/>
        </p:nvSpPr>
        <p:spPr>
          <a:xfrm>
            <a:off x="4278191" y="3171825"/>
            <a:ext cx="685800" cy="215444"/>
          </a:xfrm>
          <a:prstGeom prst="rect">
            <a:avLst/>
          </a:prstGeom>
          <a:noFill/>
        </p:spPr>
        <p:txBody>
          <a:bodyPr wrap="square" rtlCol="0">
            <a:spAutoFit/>
          </a:bodyPr>
          <a:lstStyle/>
          <a:p>
            <a:r>
              <a:rPr lang="en-US" dirty="0"/>
              <a:t>(n=440)</a:t>
            </a:r>
          </a:p>
        </p:txBody>
      </p:sp>
      <p:sp>
        <p:nvSpPr>
          <p:cNvPr id="6" name="TextBox 5">
            <a:extLst>
              <a:ext uri="{FF2B5EF4-FFF2-40B4-BE49-F238E27FC236}">
                <a16:creationId xmlns:a16="http://schemas.microsoft.com/office/drawing/2014/main" id="{8812D3DF-5F1A-E4AF-825E-7261C816577F}"/>
              </a:ext>
            </a:extLst>
          </p:cNvPr>
          <p:cNvSpPr txBox="1"/>
          <p:nvPr/>
        </p:nvSpPr>
        <p:spPr>
          <a:xfrm>
            <a:off x="4267200" y="2603956"/>
            <a:ext cx="685800" cy="215444"/>
          </a:xfrm>
          <a:prstGeom prst="rect">
            <a:avLst/>
          </a:prstGeom>
          <a:noFill/>
        </p:spPr>
        <p:txBody>
          <a:bodyPr wrap="square" rtlCol="0">
            <a:spAutoFit/>
          </a:bodyPr>
          <a:lstStyle/>
          <a:p>
            <a:r>
              <a:rPr lang="en-US" dirty="0"/>
              <a:t>(n=281)</a:t>
            </a:r>
          </a:p>
        </p:txBody>
      </p:sp>
      <p:pic>
        <p:nvPicPr>
          <p:cNvPr id="8" name="Picture 7">
            <a:extLst>
              <a:ext uri="{FF2B5EF4-FFF2-40B4-BE49-F238E27FC236}">
                <a16:creationId xmlns:a16="http://schemas.microsoft.com/office/drawing/2014/main" id="{296EFE23-CF87-8346-1F2E-F88E1816AE89}"/>
              </a:ext>
            </a:extLst>
          </p:cNvPr>
          <p:cNvPicPr>
            <a:picLocks noChangeAspect="1"/>
          </p:cNvPicPr>
          <p:nvPr/>
        </p:nvPicPr>
        <p:blipFill>
          <a:blip r:embed="rId4"/>
          <a:stretch>
            <a:fillRect/>
          </a:stretch>
        </p:blipFill>
        <p:spPr>
          <a:xfrm>
            <a:off x="5638800" y="3576536"/>
            <a:ext cx="3200400" cy="2519464"/>
          </a:xfrm>
          <a:prstGeom prst="rect">
            <a:avLst/>
          </a:prstGeom>
        </p:spPr>
      </p:pic>
    </p:spTree>
    <p:extLst>
      <p:ext uri="{BB962C8B-B14F-4D97-AF65-F5344CB8AC3E}">
        <p14:creationId xmlns:p14="http://schemas.microsoft.com/office/powerpoint/2010/main" val="4053055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Treatment Times</a:t>
            </a:r>
            <a:endParaRPr lang="en-US" sz="1600" kern="0" dirty="0"/>
          </a:p>
        </p:txBody>
      </p:sp>
      <p:sp>
        <p:nvSpPr>
          <p:cNvPr id="3" name="Rectangle 2"/>
          <p:cNvSpPr/>
          <p:nvPr/>
        </p:nvSpPr>
        <p:spPr>
          <a:xfrm>
            <a:off x="76201" y="1122379"/>
            <a:ext cx="8686800" cy="1815882"/>
          </a:xfrm>
          <a:prstGeom prst="rect">
            <a:avLst/>
          </a:prstGeom>
        </p:spPr>
        <p:txBody>
          <a:bodyPr wrap="square">
            <a:spAutoFit/>
          </a:bodyPr>
          <a:lstStyle/>
          <a:p>
            <a:pPr marL="228600" indent="-228600">
              <a:spcBef>
                <a:spcPct val="50000"/>
              </a:spcBef>
              <a:buFontTx/>
              <a:buBlip>
                <a:blip r:embed="rId2"/>
              </a:buBlip>
            </a:pPr>
            <a:r>
              <a:rPr lang="en-US" sz="1400" dirty="0">
                <a:cs typeface="Arial" charset="0"/>
              </a:rPr>
              <a:t>The median interval between appointments in the active phase of treatment 6 weeks for braces and 10 weeks for aligners, consistent with 2022.  Most responses were either 6 or 8 weeks for braces, while aligners had more varied responses.</a:t>
            </a:r>
          </a:p>
          <a:p>
            <a:pPr marL="228600" indent="-228600">
              <a:spcBef>
                <a:spcPct val="50000"/>
              </a:spcBef>
              <a:buFontTx/>
              <a:buBlip>
                <a:blip r:embed="rId2"/>
              </a:buBlip>
            </a:pPr>
            <a:r>
              <a:rPr lang="en-US" sz="1400" dirty="0">
                <a:cs typeface="Arial" charset="0"/>
              </a:rPr>
              <a:t>However, the average interval for each did increase compared to 2022 (6.6 to 7.4 weeks for braces and 9.8 to 10.4 weeks for aligners).</a:t>
            </a:r>
          </a:p>
          <a:p>
            <a:pPr marL="228600" indent="-228600">
              <a:spcBef>
                <a:spcPct val="50000"/>
              </a:spcBef>
              <a:buFontTx/>
              <a:buBlip>
                <a:blip r:embed="rId2"/>
              </a:buBlip>
            </a:pPr>
            <a:r>
              <a:rPr lang="en-US" sz="1400" dirty="0">
                <a:cs typeface="Arial" charset="0"/>
              </a:rPr>
              <a:t>Respondents who feel overworked or are too busy to treat everyone have a longer interval between appointments for braces (9.5 weeks) than those who do not (7.1 weeks).</a:t>
            </a:r>
          </a:p>
        </p:txBody>
      </p:sp>
      <p:sp>
        <p:nvSpPr>
          <p:cNvPr id="10" name="TextBox 9"/>
          <p:cNvSpPr txBox="1"/>
          <p:nvPr/>
        </p:nvSpPr>
        <p:spPr>
          <a:xfrm>
            <a:off x="3581400" y="5867400"/>
            <a:ext cx="762000" cy="215444"/>
          </a:xfrm>
          <a:prstGeom prst="rect">
            <a:avLst/>
          </a:prstGeom>
          <a:noFill/>
        </p:spPr>
        <p:txBody>
          <a:bodyPr wrap="square" rtlCol="0">
            <a:spAutoFit/>
          </a:bodyPr>
          <a:lstStyle/>
          <a:p>
            <a:r>
              <a:rPr lang="en-US" sz="800" dirty="0"/>
              <a:t>(n = 287)</a:t>
            </a:r>
          </a:p>
        </p:txBody>
      </p:sp>
      <p:sp>
        <p:nvSpPr>
          <p:cNvPr id="12" name="Text Box 4"/>
          <p:cNvSpPr txBox="1">
            <a:spLocks noChangeArrowheads="1"/>
          </p:cNvSpPr>
          <p:nvPr/>
        </p:nvSpPr>
        <p:spPr bwMode="auto">
          <a:xfrm>
            <a:off x="1524001" y="6248400"/>
            <a:ext cx="6172200" cy="584775"/>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What </a:t>
            </a:r>
            <a:r>
              <a:rPr lang="en-US" dirty="0"/>
              <a:t>is the most common interval (in number of weeks) between appointments for patients in the active phase of comprehensive treatment for Braces? </a:t>
            </a:r>
          </a:p>
          <a:p>
            <a:pPr>
              <a:spcBef>
                <a:spcPts val="0"/>
              </a:spcBef>
            </a:pPr>
            <a:r>
              <a:rPr lang="en-US" dirty="0"/>
              <a:t>What is the most common interval (in number of weeks) between appointments for patients in the active phase of comprehensive treatment for Aligners?</a:t>
            </a:r>
          </a:p>
        </p:txBody>
      </p:sp>
      <p:sp>
        <p:nvSpPr>
          <p:cNvPr id="11" name="TextBox 10">
            <a:extLst>
              <a:ext uri="{FF2B5EF4-FFF2-40B4-BE49-F238E27FC236}">
                <a16:creationId xmlns:a16="http://schemas.microsoft.com/office/drawing/2014/main" id="{B087966D-12DD-C273-30AE-31910CCEB3E8}"/>
              </a:ext>
            </a:extLst>
          </p:cNvPr>
          <p:cNvSpPr txBox="1"/>
          <p:nvPr/>
        </p:nvSpPr>
        <p:spPr>
          <a:xfrm>
            <a:off x="8229600" y="5804356"/>
            <a:ext cx="762000" cy="215444"/>
          </a:xfrm>
          <a:prstGeom prst="rect">
            <a:avLst/>
          </a:prstGeom>
          <a:noFill/>
        </p:spPr>
        <p:txBody>
          <a:bodyPr wrap="square" rtlCol="0">
            <a:spAutoFit/>
          </a:bodyPr>
          <a:lstStyle/>
          <a:p>
            <a:r>
              <a:rPr lang="en-US" sz="800" dirty="0"/>
              <a:t>(n = 283)</a:t>
            </a:r>
          </a:p>
        </p:txBody>
      </p:sp>
      <p:pic>
        <p:nvPicPr>
          <p:cNvPr id="5" name="Picture 4">
            <a:extLst>
              <a:ext uri="{FF2B5EF4-FFF2-40B4-BE49-F238E27FC236}">
                <a16:creationId xmlns:a16="http://schemas.microsoft.com/office/drawing/2014/main" id="{F6E6CB54-ADE4-B4DC-A51F-FF3E30211998}"/>
              </a:ext>
            </a:extLst>
          </p:cNvPr>
          <p:cNvPicPr>
            <a:picLocks noChangeAspect="1"/>
          </p:cNvPicPr>
          <p:nvPr/>
        </p:nvPicPr>
        <p:blipFill>
          <a:blip r:embed="rId3"/>
          <a:stretch>
            <a:fillRect/>
          </a:stretch>
        </p:blipFill>
        <p:spPr>
          <a:xfrm>
            <a:off x="304800" y="2971800"/>
            <a:ext cx="3276600" cy="3197287"/>
          </a:xfrm>
          <a:prstGeom prst="rect">
            <a:avLst/>
          </a:prstGeom>
        </p:spPr>
      </p:pic>
      <p:pic>
        <p:nvPicPr>
          <p:cNvPr id="6" name="Picture 5">
            <a:extLst>
              <a:ext uri="{FF2B5EF4-FFF2-40B4-BE49-F238E27FC236}">
                <a16:creationId xmlns:a16="http://schemas.microsoft.com/office/drawing/2014/main" id="{E276E9CC-F4EF-8256-1651-1C9E89F0DADE}"/>
              </a:ext>
            </a:extLst>
          </p:cNvPr>
          <p:cNvPicPr>
            <a:picLocks noChangeAspect="1"/>
          </p:cNvPicPr>
          <p:nvPr/>
        </p:nvPicPr>
        <p:blipFill>
          <a:blip r:embed="rId4"/>
          <a:stretch>
            <a:fillRect/>
          </a:stretch>
        </p:blipFill>
        <p:spPr>
          <a:xfrm>
            <a:off x="5334000" y="3048000"/>
            <a:ext cx="2896798" cy="3048576"/>
          </a:xfrm>
          <a:prstGeom prst="rect">
            <a:avLst/>
          </a:prstGeom>
        </p:spPr>
      </p:pic>
    </p:spTree>
    <p:extLst>
      <p:ext uri="{BB962C8B-B14F-4D97-AF65-F5344CB8AC3E}">
        <p14:creationId xmlns:p14="http://schemas.microsoft.com/office/powerpoint/2010/main" val="2175983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8E39E-CB95-7C28-2313-9E33B3DCAB26}"/>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5298036F-CED3-5C2A-3998-6401A8479CFB}"/>
              </a:ext>
            </a:extLst>
          </p:cNvPr>
          <p:cNvPicPr>
            <a:picLocks noChangeAspect="1"/>
          </p:cNvPicPr>
          <p:nvPr/>
        </p:nvPicPr>
        <p:blipFill>
          <a:blip r:embed="rId2"/>
          <a:stretch>
            <a:fillRect/>
          </a:stretch>
        </p:blipFill>
        <p:spPr>
          <a:xfrm>
            <a:off x="838200" y="1877362"/>
            <a:ext cx="6400800" cy="4423210"/>
          </a:xfrm>
          <a:prstGeom prst="rect">
            <a:avLst/>
          </a:prstGeom>
        </p:spPr>
      </p:pic>
      <p:sp>
        <p:nvSpPr>
          <p:cNvPr id="8" name="Title 1">
            <a:extLst>
              <a:ext uri="{FF2B5EF4-FFF2-40B4-BE49-F238E27FC236}">
                <a16:creationId xmlns:a16="http://schemas.microsoft.com/office/drawing/2014/main" id="{56E1DADB-4751-04A5-4E9D-BD336CF859E2}"/>
              </a:ext>
            </a:extLst>
          </p:cNvPr>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Treatment Times</a:t>
            </a:r>
            <a:endParaRPr lang="en-US" sz="1600" kern="0" dirty="0"/>
          </a:p>
        </p:txBody>
      </p:sp>
      <p:sp>
        <p:nvSpPr>
          <p:cNvPr id="3" name="Rectangle 2">
            <a:extLst>
              <a:ext uri="{FF2B5EF4-FFF2-40B4-BE49-F238E27FC236}">
                <a16:creationId xmlns:a16="http://schemas.microsoft.com/office/drawing/2014/main" id="{FC22BC7D-A96D-41CC-4D4A-61D83EFD3365}"/>
              </a:ext>
            </a:extLst>
          </p:cNvPr>
          <p:cNvSpPr/>
          <p:nvPr/>
        </p:nvSpPr>
        <p:spPr>
          <a:xfrm>
            <a:off x="299206" y="1122379"/>
            <a:ext cx="8616193" cy="630942"/>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The median length of treatment was 22 months consistent with 2022 and 2018.</a:t>
            </a:r>
          </a:p>
          <a:p>
            <a:pPr marL="228600" indent="-228600">
              <a:spcBef>
                <a:spcPct val="50000"/>
              </a:spcBef>
              <a:buFontTx/>
              <a:buBlip>
                <a:blip r:embed="rId3"/>
              </a:buBlip>
            </a:pPr>
            <a:r>
              <a:rPr lang="en-US" sz="1400" dirty="0">
                <a:cs typeface="Arial" charset="0"/>
              </a:rPr>
              <a:t>The average length was 21.8 months, up slightly from 21.7 in 2022 and 2018.</a:t>
            </a:r>
          </a:p>
        </p:txBody>
      </p:sp>
      <p:sp>
        <p:nvSpPr>
          <p:cNvPr id="9" name="TextBox 8">
            <a:extLst>
              <a:ext uri="{FF2B5EF4-FFF2-40B4-BE49-F238E27FC236}">
                <a16:creationId xmlns:a16="http://schemas.microsoft.com/office/drawing/2014/main" id="{DBBD1551-769D-EFE9-A297-F7559FC455F0}"/>
              </a:ext>
            </a:extLst>
          </p:cNvPr>
          <p:cNvSpPr txBox="1"/>
          <p:nvPr/>
        </p:nvSpPr>
        <p:spPr>
          <a:xfrm>
            <a:off x="6629400" y="5715000"/>
            <a:ext cx="762000" cy="215444"/>
          </a:xfrm>
          <a:prstGeom prst="rect">
            <a:avLst/>
          </a:prstGeom>
          <a:noFill/>
        </p:spPr>
        <p:txBody>
          <a:bodyPr wrap="square" rtlCol="0">
            <a:spAutoFit/>
          </a:bodyPr>
          <a:lstStyle/>
          <a:p>
            <a:r>
              <a:rPr lang="en-US" sz="800" dirty="0"/>
              <a:t>(n = </a:t>
            </a:r>
            <a:r>
              <a:rPr lang="en-US" dirty="0"/>
              <a:t>280</a:t>
            </a:r>
            <a:r>
              <a:rPr lang="en-US" sz="800" dirty="0"/>
              <a:t>)</a:t>
            </a:r>
          </a:p>
        </p:txBody>
      </p:sp>
      <p:sp>
        <p:nvSpPr>
          <p:cNvPr id="12" name="Text Box 4">
            <a:extLst>
              <a:ext uri="{FF2B5EF4-FFF2-40B4-BE49-F238E27FC236}">
                <a16:creationId xmlns:a16="http://schemas.microsoft.com/office/drawing/2014/main" id="{9368CA1A-F078-7CA8-FE9A-ADD4F6DC551E}"/>
              </a:ext>
            </a:extLst>
          </p:cNvPr>
          <p:cNvSpPr txBox="1">
            <a:spLocks noChangeArrowheads="1"/>
          </p:cNvSpPr>
          <p:nvPr/>
        </p:nvSpPr>
        <p:spPr bwMode="auto">
          <a:xfrm>
            <a:off x="1733551" y="6512153"/>
            <a:ext cx="5638799" cy="215444"/>
          </a:xfrm>
          <a:prstGeom prst="rect">
            <a:avLst/>
          </a:prstGeom>
          <a:noFill/>
          <a:ln w="9525">
            <a:noFill/>
            <a:miter lim="800000"/>
            <a:headEnd/>
            <a:tailEnd/>
          </a:ln>
        </p:spPr>
        <p:txBody>
          <a:bodyPr wrap="square">
            <a:spAutoFit/>
          </a:bodyPr>
          <a:lstStyle/>
          <a:p>
            <a:pPr>
              <a:spcBef>
                <a:spcPts val="0"/>
              </a:spcBef>
            </a:pPr>
            <a:r>
              <a:rPr lang="en-US" dirty="0"/>
              <a:t>What is the average length of comprehensive treatment?</a:t>
            </a:r>
          </a:p>
        </p:txBody>
      </p:sp>
    </p:spTree>
    <p:extLst>
      <p:ext uri="{BB962C8B-B14F-4D97-AF65-F5344CB8AC3E}">
        <p14:creationId xmlns:p14="http://schemas.microsoft.com/office/powerpoint/2010/main" val="356071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D41D8C3-619E-42A4-A965-CADC16D16AC9}"/>
              </a:ext>
            </a:extLst>
          </p:cNvPr>
          <p:cNvSpPr txBox="1">
            <a:spLocks noChangeArrowheads="1"/>
          </p:cNvSpPr>
          <p:nvPr/>
        </p:nvSpPr>
        <p:spPr bwMode="auto">
          <a:xfrm>
            <a:off x="1066800" y="228600"/>
            <a:ext cx="7010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Methods of Patient Communication &amp; Usage of Technology</a:t>
            </a:r>
          </a:p>
        </p:txBody>
      </p:sp>
      <p:sp>
        <p:nvSpPr>
          <p:cNvPr id="8" name="Text Box 4">
            <a:extLst>
              <a:ext uri="{FF2B5EF4-FFF2-40B4-BE49-F238E27FC236}">
                <a16:creationId xmlns:a16="http://schemas.microsoft.com/office/drawing/2014/main" id="{055C1A24-DEFE-4AA0-8AF5-258B3ECE792B}"/>
              </a:ext>
            </a:extLst>
          </p:cNvPr>
          <p:cNvSpPr txBox="1">
            <a:spLocks noChangeArrowheads="1"/>
          </p:cNvSpPr>
          <p:nvPr/>
        </p:nvSpPr>
        <p:spPr bwMode="auto">
          <a:xfrm>
            <a:off x="1790700" y="6566356"/>
            <a:ext cx="4444665" cy="215444"/>
          </a:xfrm>
          <a:prstGeom prst="rect">
            <a:avLst/>
          </a:prstGeom>
          <a:noFill/>
          <a:ln w="9525">
            <a:noFill/>
            <a:miter lim="800000"/>
            <a:headEnd/>
            <a:tailEnd/>
          </a:ln>
        </p:spPr>
        <p:txBody>
          <a:bodyPr wrap="square">
            <a:spAutoFit/>
          </a:bodyPr>
          <a:lstStyle/>
          <a:p>
            <a:r>
              <a:rPr lang="en-US" dirty="0"/>
              <a:t>Which methods of communication do you use with patients/potential patients?</a:t>
            </a:r>
          </a:p>
        </p:txBody>
      </p:sp>
      <p:sp>
        <p:nvSpPr>
          <p:cNvPr id="9" name="TextBox 1">
            <a:extLst>
              <a:ext uri="{FF2B5EF4-FFF2-40B4-BE49-F238E27FC236}">
                <a16:creationId xmlns:a16="http://schemas.microsoft.com/office/drawing/2014/main" id="{7E6F5CF6-D57C-4B87-806B-37B7F76B1072}"/>
              </a:ext>
            </a:extLst>
          </p:cNvPr>
          <p:cNvSpPr txBox="1"/>
          <p:nvPr/>
        </p:nvSpPr>
        <p:spPr>
          <a:xfrm>
            <a:off x="152400" y="6490156"/>
            <a:ext cx="762001"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t>(n = 287)</a:t>
            </a:r>
          </a:p>
        </p:txBody>
      </p:sp>
      <p:sp>
        <p:nvSpPr>
          <p:cNvPr id="11" name="Rectangle 10">
            <a:extLst>
              <a:ext uri="{FF2B5EF4-FFF2-40B4-BE49-F238E27FC236}">
                <a16:creationId xmlns:a16="http://schemas.microsoft.com/office/drawing/2014/main" id="{950EEC1D-A915-4EE4-99B0-82CCDE06A98E}"/>
              </a:ext>
            </a:extLst>
          </p:cNvPr>
          <p:cNvSpPr/>
          <p:nvPr/>
        </p:nvSpPr>
        <p:spPr>
          <a:xfrm>
            <a:off x="76199" y="1011466"/>
            <a:ext cx="8991602" cy="2462213"/>
          </a:xfrm>
          <a:prstGeom prst="rect">
            <a:avLst/>
          </a:prstGeom>
        </p:spPr>
        <p:txBody>
          <a:bodyPr wrap="square">
            <a:spAutoFit/>
          </a:bodyPr>
          <a:lstStyle/>
          <a:p>
            <a:pPr marL="228600" indent="-228600">
              <a:spcBef>
                <a:spcPct val="50000"/>
              </a:spcBef>
              <a:buFontTx/>
              <a:buBlip>
                <a:blip r:embed="rId2"/>
              </a:buBlip>
            </a:pPr>
            <a:r>
              <a:rPr lang="en-US" sz="1400" dirty="0">
                <a:cs typeface="Arial" charset="0"/>
              </a:rPr>
              <a:t>Text messaging surpassed personal phone calls as the most common method of communication with current patients and were used by 85% of respondents, up from 81% in 2022.</a:t>
            </a:r>
          </a:p>
          <a:p>
            <a:pPr marL="228600" indent="-228600">
              <a:spcBef>
                <a:spcPct val="50000"/>
              </a:spcBef>
              <a:buFontTx/>
              <a:buBlip>
                <a:blip r:embed="rId2"/>
              </a:buBlip>
            </a:pPr>
            <a:r>
              <a:rPr lang="en-US" sz="1400" dirty="0">
                <a:cs typeface="Arial" charset="0"/>
              </a:rPr>
              <a:t>Personal phone calls, email, and social media were the other methods of communications used by the majority of respondents.  </a:t>
            </a:r>
          </a:p>
          <a:p>
            <a:pPr marL="228600" indent="-228600">
              <a:spcBef>
                <a:spcPct val="50000"/>
              </a:spcBef>
              <a:buFontTx/>
              <a:buBlip>
                <a:blip r:embed="rId2"/>
              </a:buBlip>
            </a:pPr>
            <a:r>
              <a:rPr lang="en-US" sz="1400" dirty="0">
                <a:cs typeface="Arial" charset="0"/>
              </a:rPr>
              <a:t>Social media usage increased to 65% in 2024 compared to 58% in 2022.</a:t>
            </a:r>
          </a:p>
          <a:p>
            <a:pPr marL="228600" indent="-228600">
              <a:spcBef>
                <a:spcPct val="50000"/>
              </a:spcBef>
              <a:buFontTx/>
              <a:buBlip>
                <a:blip r:embed="rId2"/>
              </a:buBlip>
            </a:pPr>
            <a:r>
              <a:rPr lang="en-US" sz="1400" dirty="0">
                <a:cs typeface="Arial" charset="0"/>
              </a:rPr>
              <a:t>Respondents age 65 and over are less likely to use text messaging (70%), email (60%), and website chat (5%) than those under age 65 (86%, 77%, and 17% respectively).</a:t>
            </a:r>
          </a:p>
          <a:p>
            <a:pPr marL="228600" indent="-228600">
              <a:spcBef>
                <a:spcPct val="50000"/>
              </a:spcBef>
              <a:buFontTx/>
              <a:buBlip>
                <a:blip r:embed="rId2"/>
              </a:buBlip>
            </a:pPr>
            <a:r>
              <a:rPr lang="en-US" sz="1400" dirty="0">
                <a:cs typeface="Arial" charset="0"/>
              </a:rPr>
              <a:t>Respondents of an ethnic minority are less likely to use social media (48%) and website chat (6%) than white respondents (72% and 18% respectively).</a:t>
            </a:r>
          </a:p>
        </p:txBody>
      </p:sp>
      <p:pic>
        <p:nvPicPr>
          <p:cNvPr id="2" name="Picture 1">
            <a:extLst>
              <a:ext uri="{FF2B5EF4-FFF2-40B4-BE49-F238E27FC236}">
                <a16:creationId xmlns:a16="http://schemas.microsoft.com/office/drawing/2014/main" id="{08913DE5-F6FD-9DA5-114E-98B47E44480A}"/>
              </a:ext>
            </a:extLst>
          </p:cNvPr>
          <p:cNvPicPr>
            <a:picLocks noChangeAspect="1"/>
          </p:cNvPicPr>
          <p:nvPr/>
        </p:nvPicPr>
        <p:blipFill>
          <a:blip r:embed="rId3"/>
          <a:stretch>
            <a:fillRect/>
          </a:stretch>
        </p:blipFill>
        <p:spPr>
          <a:xfrm>
            <a:off x="1071681" y="3568244"/>
            <a:ext cx="6853120" cy="2908756"/>
          </a:xfrm>
          <a:prstGeom prst="rect">
            <a:avLst/>
          </a:prstGeom>
        </p:spPr>
      </p:pic>
    </p:spTree>
    <p:extLst>
      <p:ext uri="{BB962C8B-B14F-4D97-AF65-F5344CB8AC3E}">
        <p14:creationId xmlns:p14="http://schemas.microsoft.com/office/powerpoint/2010/main" val="3501033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673A5-896D-CB66-76D4-56245EB05D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A535AD-25E6-CBD6-9E33-DCC6813C7B59}"/>
              </a:ext>
            </a:extLst>
          </p:cNvPr>
          <p:cNvPicPr>
            <a:picLocks noChangeAspect="1"/>
          </p:cNvPicPr>
          <p:nvPr/>
        </p:nvPicPr>
        <p:blipFill>
          <a:blip r:embed="rId2"/>
          <a:stretch>
            <a:fillRect/>
          </a:stretch>
        </p:blipFill>
        <p:spPr>
          <a:xfrm>
            <a:off x="1490118" y="3122804"/>
            <a:ext cx="6206082" cy="3242578"/>
          </a:xfrm>
          <a:prstGeom prst="rect">
            <a:avLst/>
          </a:prstGeom>
        </p:spPr>
      </p:pic>
      <p:sp>
        <p:nvSpPr>
          <p:cNvPr id="6" name="Rectangle 2">
            <a:extLst>
              <a:ext uri="{FF2B5EF4-FFF2-40B4-BE49-F238E27FC236}">
                <a16:creationId xmlns:a16="http://schemas.microsoft.com/office/drawing/2014/main" id="{ED5D1D27-05E7-67E0-C4D1-F5B68E3E100A}"/>
              </a:ext>
            </a:extLst>
          </p:cNvPr>
          <p:cNvSpPr txBox="1">
            <a:spLocks noChangeArrowheads="1"/>
          </p:cNvSpPr>
          <p:nvPr/>
        </p:nvSpPr>
        <p:spPr bwMode="auto">
          <a:xfrm>
            <a:off x="1066800" y="228600"/>
            <a:ext cx="7010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Methods of Patient Communication &amp; Usage of Technology</a:t>
            </a:r>
          </a:p>
        </p:txBody>
      </p:sp>
      <p:sp>
        <p:nvSpPr>
          <p:cNvPr id="8" name="Text Box 4">
            <a:extLst>
              <a:ext uri="{FF2B5EF4-FFF2-40B4-BE49-F238E27FC236}">
                <a16:creationId xmlns:a16="http://schemas.microsoft.com/office/drawing/2014/main" id="{EDCB856B-6139-4FE3-70F0-224E04082A11}"/>
              </a:ext>
            </a:extLst>
          </p:cNvPr>
          <p:cNvSpPr txBox="1">
            <a:spLocks noChangeArrowheads="1"/>
          </p:cNvSpPr>
          <p:nvPr/>
        </p:nvSpPr>
        <p:spPr bwMode="auto">
          <a:xfrm>
            <a:off x="1790700" y="6400800"/>
            <a:ext cx="4444665" cy="338554"/>
          </a:xfrm>
          <a:prstGeom prst="rect">
            <a:avLst/>
          </a:prstGeom>
          <a:noFill/>
          <a:ln w="9525">
            <a:noFill/>
            <a:miter lim="800000"/>
            <a:headEnd/>
            <a:tailEnd/>
          </a:ln>
        </p:spPr>
        <p:txBody>
          <a:bodyPr wrap="square">
            <a:spAutoFit/>
          </a:bodyPr>
          <a:lstStyle/>
          <a:p>
            <a:r>
              <a:rPr lang="en-US" dirty="0"/>
              <a:t>Which methods of communication do you use with patients/potential patients?</a:t>
            </a:r>
          </a:p>
          <a:p>
            <a:r>
              <a:rPr lang="en-US" dirty="0">
                <a:solidFill>
                  <a:srgbClr val="000000"/>
                </a:solidFill>
                <a:ea typeface="ＭＳ Ｐゴシック" pitchFamily="34" charset="-128"/>
                <a:cs typeface="Arial" charset="0"/>
              </a:rPr>
              <a:t>Which of the following do you incorporate in your practice? (select all that apply)</a:t>
            </a:r>
          </a:p>
        </p:txBody>
      </p:sp>
      <p:sp>
        <p:nvSpPr>
          <p:cNvPr id="11" name="Rectangle 10">
            <a:extLst>
              <a:ext uri="{FF2B5EF4-FFF2-40B4-BE49-F238E27FC236}">
                <a16:creationId xmlns:a16="http://schemas.microsoft.com/office/drawing/2014/main" id="{4108ACC4-28A1-7DEC-EFBE-6DE9CDA61640}"/>
              </a:ext>
            </a:extLst>
          </p:cNvPr>
          <p:cNvSpPr/>
          <p:nvPr/>
        </p:nvSpPr>
        <p:spPr>
          <a:xfrm>
            <a:off x="76199" y="1011466"/>
            <a:ext cx="8991602" cy="2139047"/>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Respondents who are employees are less likely to use social media (58%) than practice owners (70%), but employees are more likely to use automated phone calls (35%) than partners (25%) or sole practice owners (15%).</a:t>
            </a:r>
          </a:p>
          <a:p>
            <a:pPr marL="228600" indent="-228600">
              <a:spcBef>
                <a:spcPct val="50000"/>
              </a:spcBef>
              <a:buFontTx/>
              <a:buBlip>
                <a:blip r:embed="rId3"/>
              </a:buBlip>
            </a:pPr>
            <a:r>
              <a:rPr lang="en-US" sz="1400" dirty="0">
                <a:cs typeface="Arial" charset="0"/>
              </a:rPr>
              <a:t>Respondents who had more new patient exams in 2024 were more likely to use social media.</a:t>
            </a:r>
          </a:p>
          <a:p>
            <a:pPr marL="228600" indent="-228600">
              <a:spcBef>
                <a:spcPct val="50000"/>
              </a:spcBef>
              <a:buFontTx/>
              <a:buBlip>
                <a:blip r:embed="rId3"/>
              </a:buBlip>
            </a:pPr>
            <a:r>
              <a:rPr lang="en-US" sz="1400" dirty="0">
                <a:cs typeface="Arial" charset="0"/>
              </a:rPr>
              <a:t>The biggest change in usage of technology compared to 2022 was a decline in fabricating retainers in-house from 77% to 69%.  The other items were broadly unchanged versus 2022.</a:t>
            </a:r>
          </a:p>
          <a:p>
            <a:pPr marL="228600" indent="-228600">
              <a:spcBef>
                <a:spcPct val="50000"/>
              </a:spcBef>
              <a:buFontTx/>
              <a:buBlip>
                <a:blip r:embed="rId3"/>
              </a:buBlip>
            </a:pPr>
            <a:r>
              <a:rPr lang="en-US" sz="1400" dirty="0">
                <a:cs typeface="Arial" charset="0"/>
              </a:rPr>
              <a:t>Patient comfort tools is a new item being asked about, and is currently only being used by 7% of respondents.</a:t>
            </a:r>
          </a:p>
        </p:txBody>
      </p:sp>
      <p:sp>
        <p:nvSpPr>
          <p:cNvPr id="13" name="TextBox 1">
            <a:extLst>
              <a:ext uri="{FF2B5EF4-FFF2-40B4-BE49-F238E27FC236}">
                <a16:creationId xmlns:a16="http://schemas.microsoft.com/office/drawing/2014/main" id="{884A467C-07F3-22A3-3FFD-BE958AC5912E}"/>
              </a:ext>
            </a:extLst>
          </p:cNvPr>
          <p:cNvSpPr txBox="1"/>
          <p:nvPr/>
        </p:nvSpPr>
        <p:spPr>
          <a:xfrm>
            <a:off x="6705600" y="6149938"/>
            <a:ext cx="762001"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t>(n = 287)</a:t>
            </a:r>
          </a:p>
        </p:txBody>
      </p:sp>
    </p:spTree>
    <p:extLst>
      <p:ext uri="{BB962C8B-B14F-4D97-AF65-F5344CB8AC3E}">
        <p14:creationId xmlns:p14="http://schemas.microsoft.com/office/powerpoint/2010/main" val="2813776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133370C-5607-4D13-B05A-72C6807ECDAC}"/>
              </a:ext>
            </a:extLst>
          </p:cNvPr>
          <p:cNvSpPr txBox="1">
            <a:spLocks noChangeArrowheads="1"/>
          </p:cNvSpPr>
          <p:nvPr/>
        </p:nvSpPr>
        <p:spPr bwMode="auto">
          <a:xfrm>
            <a:off x="457200" y="1120200"/>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spcBef>
                <a:spcPct val="20000"/>
              </a:spcBef>
              <a:spcAft>
                <a:spcPct val="0"/>
              </a:spcAft>
              <a:buClr>
                <a:schemeClr val="accent2"/>
              </a:buClr>
              <a:buFont typeface="Wingdings" pitchFamily="2" charset="2"/>
              <a:buChar char="§"/>
              <a:defRPr sz="2000" b="1">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1800" b="1">
                <a:solidFill>
                  <a:schemeClr val="tx1"/>
                </a:solidFill>
                <a:latin typeface="Arial" pitchFamily="34" charset="0"/>
              </a:defRPr>
            </a:lvl2pPr>
            <a:lvl3pPr marL="1143000" indent="-228600" algn="l" rtl="0" eaLnBrk="0" fontAlgn="base" hangingPunct="0">
              <a:spcBef>
                <a:spcPct val="20000"/>
              </a:spcBef>
              <a:spcAft>
                <a:spcPct val="0"/>
              </a:spcAft>
              <a:buClr>
                <a:schemeClr val="accent2"/>
              </a:buClr>
              <a:buFont typeface="Wingdings" pitchFamily="2" charset="2"/>
              <a:buChar char="§"/>
              <a:defRPr sz="1600" b="1">
                <a:solidFill>
                  <a:schemeClr val="tx1"/>
                </a:solidFill>
                <a:latin typeface="Arial" pitchFamily="34" charset="0"/>
              </a:defRPr>
            </a:lvl3pPr>
            <a:lvl4pPr marL="1600200" indent="-228600" algn="l" rtl="0" eaLnBrk="0" fontAlgn="base" hangingPunct="0">
              <a:spcBef>
                <a:spcPct val="20000"/>
              </a:spcBef>
              <a:spcAft>
                <a:spcPct val="0"/>
              </a:spcAft>
              <a:buChar char="–"/>
              <a:defRPr sz="1400" b="1">
                <a:solidFill>
                  <a:schemeClr val="tx1"/>
                </a:solidFill>
                <a:latin typeface="Arial" pitchFamily="34" charset="0"/>
              </a:defRPr>
            </a:lvl4pPr>
            <a:lvl5pPr marL="2057400" indent="-228600" algn="l" rtl="0" eaLnBrk="0" fontAlgn="base" hangingPunct="0">
              <a:spcBef>
                <a:spcPct val="20000"/>
              </a:spcBef>
              <a:spcAft>
                <a:spcPct val="0"/>
              </a:spcAft>
              <a:buChar char="»"/>
              <a:defRPr sz="1200" b="1">
                <a:solidFill>
                  <a:schemeClr val="tx1"/>
                </a:solidFill>
                <a:latin typeface="Arial" pitchFamily="34" charset="0"/>
              </a:defRPr>
            </a:lvl5pPr>
            <a:lvl6pPr marL="2514600" indent="-228600" algn="l" rtl="0" eaLnBrk="0" fontAlgn="base" hangingPunct="0">
              <a:spcBef>
                <a:spcPct val="0"/>
              </a:spcBef>
              <a:spcAft>
                <a:spcPct val="0"/>
              </a:spcAft>
              <a:buChar char="»"/>
              <a:defRPr sz="2000" b="1">
                <a:solidFill>
                  <a:schemeClr val="tx1"/>
                </a:solidFill>
                <a:latin typeface="Arial" pitchFamily="34" charset="0"/>
              </a:defRPr>
            </a:lvl6pPr>
            <a:lvl7pPr marL="2971800" indent="-228600" algn="l" rtl="0" eaLnBrk="0" fontAlgn="base" hangingPunct="0">
              <a:spcBef>
                <a:spcPct val="0"/>
              </a:spcBef>
              <a:spcAft>
                <a:spcPct val="0"/>
              </a:spcAft>
              <a:buChar char="»"/>
              <a:defRPr sz="2000" b="1">
                <a:solidFill>
                  <a:schemeClr val="tx1"/>
                </a:solidFill>
                <a:latin typeface="Arial" pitchFamily="34" charset="0"/>
              </a:defRPr>
            </a:lvl7pPr>
            <a:lvl8pPr marL="3429000" indent="-228600" algn="l" rtl="0" eaLnBrk="0" fontAlgn="base" hangingPunct="0">
              <a:spcBef>
                <a:spcPct val="0"/>
              </a:spcBef>
              <a:spcAft>
                <a:spcPct val="0"/>
              </a:spcAft>
              <a:buChar char="»"/>
              <a:defRPr sz="2000" b="1">
                <a:solidFill>
                  <a:schemeClr val="tx1"/>
                </a:solidFill>
                <a:latin typeface="Arial" pitchFamily="34" charset="0"/>
              </a:defRPr>
            </a:lvl8pPr>
            <a:lvl9pPr marL="3886200" indent="-228600" algn="l" rtl="0" eaLnBrk="0" fontAlgn="base" hangingPunct="0">
              <a:spcBef>
                <a:spcPct val="0"/>
              </a:spcBef>
              <a:spcAft>
                <a:spcPct val="0"/>
              </a:spcAft>
              <a:buChar char="»"/>
              <a:defRPr sz="2000" b="1">
                <a:solidFill>
                  <a:schemeClr val="tx1"/>
                </a:solidFill>
                <a:latin typeface="Arial" pitchFamily="34" charset="0"/>
              </a:defRPr>
            </a:lvl9pPr>
          </a:lstStyle>
          <a:p>
            <a:pPr eaLnBrk="1" hangingPunct="1">
              <a:spcBef>
                <a:spcPct val="50000"/>
              </a:spcBef>
            </a:pPr>
            <a:r>
              <a:rPr lang="en-US" sz="1600" b="0" i="1" kern="0" dirty="0">
                <a:latin typeface="+mn-lt"/>
                <a:cs typeface="Arial" panose="020B0604020202020204" pitchFamily="34" charset="0"/>
              </a:rPr>
              <a:t>“How many patients come to see you for airway related issues?”</a:t>
            </a:r>
          </a:p>
          <a:p>
            <a:pPr eaLnBrk="1" hangingPunct="1">
              <a:spcBef>
                <a:spcPct val="50000"/>
              </a:spcBef>
            </a:pPr>
            <a:r>
              <a:rPr lang="en-US" sz="1600" b="0" i="1" kern="0" dirty="0">
                <a:latin typeface="+mn-lt"/>
                <a:cs typeface="Arial" panose="020B0604020202020204" pitchFamily="34" charset="0"/>
              </a:rPr>
              <a:t>“Avg length of retention phase of treatment”</a:t>
            </a:r>
          </a:p>
          <a:p>
            <a:pPr eaLnBrk="1" hangingPunct="1">
              <a:spcBef>
                <a:spcPct val="50000"/>
              </a:spcBef>
            </a:pPr>
            <a:r>
              <a:rPr lang="en-US" sz="1600" b="0" i="1" kern="0" dirty="0">
                <a:latin typeface="+mn-lt"/>
                <a:cs typeface="Arial" panose="020B0604020202020204" pitchFamily="34" charset="0"/>
              </a:rPr>
              <a:t>“Average full treatment fees in my region”</a:t>
            </a:r>
          </a:p>
          <a:p>
            <a:pPr eaLnBrk="1" hangingPunct="1">
              <a:spcBef>
                <a:spcPct val="50000"/>
              </a:spcBef>
            </a:pPr>
            <a:r>
              <a:rPr lang="en-US" sz="1600" b="0" i="1" kern="0" dirty="0">
                <a:latin typeface="+mn-lt"/>
                <a:cs typeface="Arial" panose="020B0604020202020204" pitchFamily="34" charset="0"/>
              </a:rPr>
              <a:t>“More information on DSO/OSO and private equity in orthodontics.”</a:t>
            </a:r>
          </a:p>
          <a:p>
            <a:pPr eaLnBrk="1" hangingPunct="1">
              <a:spcBef>
                <a:spcPct val="50000"/>
              </a:spcBef>
            </a:pPr>
            <a:r>
              <a:rPr lang="en-US" sz="1600" b="0" i="1" kern="0" dirty="0">
                <a:latin typeface="+mn-lt"/>
                <a:cs typeface="Arial" panose="020B0604020202020204" pitchFamily="34" charset="0"/>
              </a:rPr>
              <a:t>“How do emergency, comfort, or repair visits impact your schedule?”</a:t>
            </a:r>
          </a:p>
          <a:p>
            <a:pPr eaLnBrk="1" hangingPunct="1">
              <a:spcBef>
                <a:spcPct val="50000"/>
              </a:spcBef>
            </a:pPr>
            <a:r>
              <a:rPr lang="en-US" sz="1600" b="0" i="1" kern="0" dirty="0">
                <a:latin typeface="+mn-lt"/>
                <a:cs typeface="Arial" panose="020B0604020202020204" pitchFamily="34" charset="0"/>
              </a:rPr>
              <a:t>“Student debt numbers, employment satisfaction, private practice vs DSO numbers”</a:t>
            </a:r>
          </a:p>
          <a:p>
            <a:pPr eaLnBrk="1" hangingPunct="1">
              <a:spcBef>
                <a:spcPct val="50000"/>
              </a:spcBef>
            </a:pPr>
            <a:r>
              <a:rPr lang="en-US" sz="1600" b="0" i="1" kern="0" dirty="0">
                <a:latin typeface="+mn-lt"/>
                <a:cs typeface="Arial" panose="020B0604020202020204" pitchFamily="34" charset="0"/>
              </a:rPr>
              <a:t>“Overhead numbers and it's relationship to technology”</a:t>
            </a:r>
          </a:p>
          <a:p>
            <a:pPr eaLnBrk="1" hangingPunct="1">
              <a:spcBef>
                <a:spcPct val="50000"/>
              </a:spcBef>
            </a:pPr>
            <a:r>
              <a:rPr lang="en-US" sz="1600" b="0" i="1" kern="0" dirty="0">
                <a:latin typeface="+mn-lt"/>
                <a:cs typeface="Arial" panose="020B0604020202020204" pitchFamily="34" charset="0"/>
              </a:rPr>
              <a:t>“Canadian only subsection - different market A smaller market subsection (ex less than 300,000 population)”</a:t>
            </a:r>
          </a:p>
          <a:p>
            <a:pPr eaLnBrk="1" hangingPunct="1">
              <a:spcBef>
                <a:spcPct val="50000"/>
              </a:spcBef>
            </a:pPr>
            <a:r>
              <a:rPr lang="en-US" sz="1600" b="0" i="1" kern="0" dirty="0">
                <a:latin typeface="+mn-lt"/>
                <a:cs typeface="Arial" panose="020B0604020202020204" pitchFamily="34" charset="0"/>
              </a:rPr>
              <a:t>“Average treatment times of digital indirect bonding vs direct bonding.”</a:t>
            </a:r>
          </a:p>
          <a:p>
            <a:pPr eaLnBrk="1" hangingPunct="1">
              <a:spcBef>
                <a:spcPct val="50000"/>
              </a:spcBef>
            </a:pPr>
            <a:r>
              <a:rPr lang="en-US" sz="1600" b="0" i="1" kern="0" dirty="0">
                <a:latin typeface="+mn-lt"/>
                <a:cs typeface="Arial" panose="020B0604020202020204" pitchFamily="34" charset="0"/>
              </a:rPr>
              <a:t>“How much debt paid of per year and if practice purchase happened after or before debt was paid off from education”</a:t>
            </a:r>
          </a:p>
          <a:p>
            <a:pPr eaLnBrk="1" hangingPunct="1">
              <a:spcBef>
                <a:spcPct val="50000"/>
              </a:spcBef>
            </a:pPr>
            <a:r>
              <a:rPr lang="en-US" sz="1600" b="0" i="1" kern="0" dirty="0">
                <a:latin typeface="+mn-lt"/>
                <a:cs typeface="Arial" panose="020B0604020202020204" pitchFamily="34" charset="0"/>
              </a:rPr>
              <a:t>“Collection rates versus downpayment amounts”</a:t>
            </a:r>
          </a:p>
          <a:p>
            <a:pPr eaLnBrk="1" hangingPunct="1">
              <a:spcBef>
                <a:spcPct val="50000"/>
              </a:spcBef>
            </a:pPr>
            <a:r>
              <a:rPr lang="en-US" sz="1600" b="0" i="1" kern="0" dirty="0">
                <a:latin typeface="+mn-lt"/>
                <a:cs typeface="Arial" panose="020B0604020202020204" pitchFamily="34" charset="0"/>
              </a:rPr>
              <a:t>“Any information related to insurance reimbursement rates and the overall costs of dental supplies/goods”</a:t>
            </a:r>
          </a:p>
          <a:p>
            <a:pPr eaLnBrk="1" hangingPunct="1">
              <a:spcBef>
                <a:spcPct val="50000"/>
              </a:spcBef>
            </a:pPr>
            <a:endParaRPr lang="en-US" sz="1600" b="0" i="1" kern="0" dirty="0">
              <a:latin typeface="+mn-lt"/>
              <a:cs typeface="Arial" panose="020B0604020202020204" pitchFamily="34" charset="0"/>
            </a:endParaRPr>
          </a:p>
        </p:txBody>
      </p:sp>
      <p:sp>
        <p:nvSpPr>
          <p:cNvPr id="3" name="Rectangle 2">
            <a:extLst>
              <a:ext uri="{FF2B5EF4-FFF2-40B4-BE49-F238E27FC236}">
                <a16:creationId xmlns:a16="http://schemas.microsoft.com/office/drawing/2014/main" id="{58D1632E-A648-4493-B8F9-C83E849BF94E}"/>
              </a:ext>
            </a:extLst>
          </p:cNvPr>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Additional Member Comments &amp; Requests for future information</a:t>
            </a:r>
          </a:p>
        </p:txBody>
      </p:sp>
      <p:sp>
        <p:nvSpPr>
          <p:cNvPr id="5" name="Rectangle 4">
            <a:extLst>
              <a:ext uri="{FF2B5EF4-FFF2-40B4-BE49-F238E27FC236}">
                <a16:creationId xmlns:a16="http://schemas.microsoft.com/office/drawing/2014/main" id="{F276A001-3D34-40BB-B372-2A15E17375A1}"/>
              </a:ext>
            </a:extLst>
          </p:cNvPr>
          <p:cNvSpPr/>
          <p:nvPr/>
        </p:nvSpPr>
        <p:spPr>
          <a:xfrm>
            <a:off x="1524000" y="6413956"/>
            <a:ext cx="6477000" cy="215444"/>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What types of information would you like to see collected/reported in future Economics of Orthodontics and Patient Census surveys?</a:t>
            </a:r>
          </a:p>
        </p:txBody>
      </p:sp>
    </p:spTree>
    <p:extLst>
      <p:ext uri="{BB962C8B-B14F-4D97-AF65-F5344CB8AC3E}">
        <p14:creationId xmlns:p14="http://schemas.microsoft.com/office/powerpoint/2010/main" val="333043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1066800" y="238125"/>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a:buFontTx/>
              <a:buNone/>
            </a:pPr>
            <a:r>
              <a:rPr lang="en-US" altLang="en-US" dirty="0"/>
              <a:t>Sample Representativeness</a:t>
            </a:r>
          </a:p>
          <a:p>
            <a:pPr>
              <a:buFontTx/>
              <a:buNone/>
            </a:pPr>
            <a:r>
              <a:rPr lang="en-US" altLang="en-US" sz="1600" dirty="0"/>
              <a:t>Compared to AAO Membership Population</a:t>
            </a:r>
          </a:p>
        </p:txBody>
      </p:sp>
      <p:sp>
        <p:nvSpPr>
          <p:cNvPr id="29" name="Line 19"/>
          <p:cNvSpPr>
            <a:spLocks noChangeShapeType="1"/>
          </p:cNvSpPr>
          <p:nvPr/>
        </p:nvSpPr>
        <p:spPr bwMode="auto">
          <a:xfrm>
            <a:off x="4419600" y="2468891"/>
            <a:ext cx="0" cy="372983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 name="Content Placeholder 2"/>
          <p:cNvSpPr txBox="1">
            <a:spLocks/>
          </p:cNvSpPr>
          <p:nvPr/>
        </p:nvSpPr>
        <p:spPr>
          <a:xfrm>
            <a:off x="457200" y="1143000"/>
            <a:ext cx="8458200" cy="1676400"/>
          </a:xfrm>
          <a:prstGeom prst="rect">
            <a:avLst/>
          </a:prstGeom>
        </p:spPr>
        <p:txBody>
          <a:bodyPr/>
          <a:lstStyle>
            <a:lvl1pPr marL="341313" indent="-34131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Font typeface="Wingdings" pitchFamily="2" charset="2"/>
              <a:buChar char="§"/>
              <a:defRPr sz="1800">
                <a:solidFill>
                  <a:schemeClr val="tx1"/>
                </a:solidFill>
                <a:latin typeface="+mn-lt"/>
              </a:defRPr>
            </a:lvl2pPr>
            <a:lvl3pPr marL="1141413" indent="-22701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3pPr>
            <a:lvl4pPr marL="1598613" indent="-227013"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600" dirty="0"/>
              <a:t>Female members were slightly more likely to take the survey than male members, but the difference was not significant.</a:t>
            </a:r>
          </a:p>
          <a:p>
            <a:r>
              <a:rPr lang="en-US" sz="1600" dirty="0"/>
              <a:t>Canadian respondents were slightly more likely to take the survey, but this difference was also not significant.</a:t>
            </a:r>
          </a:p>
        </p:txBody>
      </p:sp>
      <p:pic>
        <p:nvPicPr>
          <p:cNvPr id="2" name="Picture 1">
            <a:extLst>
              <a:ext uri="{FF2B5EF4-FFF2-40B4-BE49-F238E27FC236}">
                <a16:creationId xmlns:a16="http://schemas.microsoft.com/office/drawing/2014/main" id="{A847DDFF-B458-A992-5D2B-3DC6FDA65DA9}"/>
              </a:ext>
            </a:extLst>
          </p:cNvPr>
          <p:cNvPicPr>
            <a:picLocks noChangeAspect="1"/>
          </p:cNvPicPr>
          <p:nvPr/>
        </p:nvPicPr>
        <p:blipFill>
          <a:blip r:embed="rId3"/>
          <a:stretch>
            <a:fillRect/>
          </a:stretch>
        </p:blipFill>
        <p:spPr>
          <a:xfrm>
            <a:off x="217996" y="2468891"/>
            <a:ext cx="4070120" cy="3729831"/>
          </a:xfrm>
          <a:prstGeom prst="rect">
            <a:avLst/>
          </a:prstGeom>
        </p:spPr>
      </p:pic>
      <p:pic>
        <p:nvPicPr>
          <p:cNvPr id="5" name="Picture 4">
            <a:extLst>
              <a:ext uri="{FF2B5EF4-FFF2-40B4-BE49-F238E27FC236}">
                <a16:creationId xmlns:a16="http://schemas.microsoft.com/office/drawing/2014/main" id="{62E49B7A-DECC-4875-CF6C-09562D80B626}"/>
              </a:ext>
            </a:extLst>
          </p:cNvPr>
          <p:cNvPicPr>
            <a:picLocks noChangeAspect="1"/>
          </p:cNvPicPr>
          <p:nvPr/>
        </p:nvPicPr>
        <p:blipFill>
          <a:blip r:embed="rId4"/>
          <a:stretch>
            <a:fillRect/>
          </a:stretch>
        </p:blipFill>
        <p:spPr>
          <a:xfrm>
            <a:off x="4685719" y="2468890"/>
            <a:ext cx="4229681" cy="3693131"/>
          </a:xfrm>
          <a:prstGeom prst="rect">
            <a:avLst/>
          </a:prstGeom>
        </p:spPr>
      </p:pic>
    </p:spTree>
    <p:extLst>
      <p:ext uri="{BB962C8B-B14F-4D97-AF65-F5344CB8AC3E}">
        <p14:creationId xmlns:p14="http://schemas.microsoft.com/office/powerpoint/2010/main" val="1368045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133370C-5607-4D13-B05A-72C6807ECDAC}"/>
              </a:ext>
            </a:extLst>
          </p:cNvPr>
          <p:cNvSpPr txBox="1">
            <a:spLocks noChangeArrowheads="1"/>
          </p:cNvSpPr>
          <p:nvPr/>
        </p:nvSpPr>
        <p:spPr bwMode="auto">
          <a:xfrm>
            <a:off x="381000" y="1151930"/>
            <a:ext cx="8534400" cy="535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spcBef>
                <a:spcPct val="20000"/>
              </a:spcBef>
              <a:spcAft>
                <a:spcPct val="0"/>
              </a:spcAft>
              <a:buClr>
                <a:schemeClr val="accent2"/>
              </a:buClr>
              <a:buFont typeface="Wingdings" pitchFamily="2" charset="2"/>
              <a:buChar char="§"/>
              <a:defRPr sz="2000" b="1">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1800" b="1">
                <a:solidFill>
                  <a:schemeClr val="tx1"/>
                </a:solidFill>
                <a:latin typeface="Arial" pitchFamily="34" charset="0"/>
              </a:defRPr>
            </a:lvl2pPr>
            <a:lvl3pPr marL="1143000" indent="-228600" algn="l" rtl="0" eaLnBrk="0" fontAlgn="base" hangingPunct="0">
              <a:spcBef>
                <a:spcPct val="20000"/>
              </a:spcBef>
              <a:spcAft>
                <a:spcPct val="0"/>
              </a:spcAft>
              <a:buClr>
                <a:schemeClr val="accent2"/>
              </a:buClr>
              <a:buFont typeface="Wingdings" pitchFamily="2" charset="2"/>
              <a:buChar char="§"/>
              <a:defRPr sz="1600" b="1">
                <a:solidFill>
                  <a:schemeClr val="tx1"/>
                </a:solidFill>
                <a:latin typeface="Arial" pitchFamily="34" charset="0"/>
              </a:defRPr>
            </a:lvl3pPr>
            <a:lvl4pPr marL="1600200" indent="-228600" algn="l" rtl="0" eaLnBrk="0" fontAlgn="base" hangingPunct="0">
              <a:spcBef>
                <a:spcPct val="20000"/>
              </a:spcBef>
              <a:spcAft>
                <a:spcPct val="0"/>
              </a:spcAft>
              <a:buChar char="–"/>
              <a:defRPr sz="1400" b="1">
                <a:solidFill>
                  <a:schemeClr val="tx1"/>
                </a:solidFill>
                <a:latin typeface="Arial" pitchFamily="34" charset="0"/>
              </a:defRPr>
            </a:lvl4pPr>
            <a:lvl5pPr marL="2057400" indent="-228600" algn="l" rtl="0" eaLnBrk="0" fontAlgn="base" hangingPunct="0">
              <a:spcBef>
                <a:spcPct val="20000"/>
              </a:spcBef>
              <a:spcAft>
                <a:spcPct val="0"/>
              </a:spcAft>
              <a:buChar char="»"/>
              <a:defRPr sz="1200" b="1">
                <a:solidFill>
                  <a:schemeClr val="tx1"/>
                </a:solidFill>
                <a:latin typeface="Arial" pitchFamily="34" charset="0"/>
              </a:defRPr>
            </a:lvl5pPr>
            <a:lvl6pPr marL="2514600" indent="-228600" algn="l" rtl="0" eaLnBrk="0" fontAlgn="base" hangingPunct="0">
              <a:spcBef>
                <a:spcPct val="0"/>
              </a:spcBef>
              <a:spcAft>
                <a:spcPct val="0"/>
              </a:spcAft>
              <a:buChar char="»"/>
              <a:defRPr sz="2000" b="1">
                <a:solidFill>
                  <a:schemeClr val="tx1"/>
                </a:solidFill>
                <a:latin typeface="Arial" pitchFamily="34" charset="0"/>
              </a:defRPr>
            </a:lvl6pPr>
            <a:lvl7pPr marL="2971800" indent="-228600" algn="l" rtl="0" eaLnBrk="0" fontAlgn="base" hangingPunct="0">
              <a:spcBef>
                <a:spcPct val="0"/>
              </a:spcBef>
              <a:spcAft>
                <a:spcPct val="0"/>
              </a:spcAft>
              <a:buChar char="»"/>
              <a:defRPr sz="2000" b="1">
                <a:solidFill>
                  <a:schemeClr val="tx1"/>
                </a:solidFill>
                <a:latin typeface="Arial" pitchFamily="34" charset="0"/>
              </a:defRPr>
            </a:lvl7pPr>
            <a:lvl8pPr marL="3429000" indent="-228600" algn="l" rtl="0" eaLnBrk="0" fontAlgn="base" hangingPunct="0">
              <a:spcBef>
                <a:spcPct val="0"/>
              </a:spcBef>
              <a:spcAft>
                <a:spcPct val="0"/>
              </a:spcAft>
              <a:buChar char="»"/>
              <a:defRPr sz="2000" b="1">
                <a:solidFill>
                  <a:schemeClr val="tx1"/>
                </a:solidFill>
                <a:latin typeface="Arial" pitchFamily="34" charset="0"/>
              </a:defRPr>
            </a:lvl8pPr>
            <a:lvl9pPr marL="3886200" indent="-228600" algn="l" rtl="0" eaLnBrk="0" fontAlgn="base" hangingPunct="0">
              <a:spcBef>
                <a:spcPct val="0"/>
              </a:spcBef>
              <a:spcAft>
                <a:spcPct val="0"/>
              </a:spcAft>
              <a:buChar char="»"/>
              <a:defRPr sz="2000" b="1">
                <a:solidFill>
                  <a:schemeClr val="tx1"/>
                </a:solidFill>
                <a:latin typeface="Arial" pitchFamily="34" charset="0"/>
              </a:defRPr>
            </a:lvl9pPr>
          </a:lstStyle>
          <a:p>
            <a:pPr eaLnBrk="1" hangingPunct="1">
              <a:spcBef>
                <a:spcPct val="50000"/>
              </a:spcBef>
            </a:pPr>
            <a:r>
              <a:rPr lang="en-US" sz="1400" b="0" i="1" kern="0" dirty="0">
                <a:latin typeface="+mn-lt"/>
                <a:cs typeface="Arial" panose="020B0604020202020204" pitchFamily="34" charset="0"/>
              </a:rPr>
              <a:t>“We see Medicaid continuing to rise, rise in cost of goods, and employees are demanding higher pay and benefits.”</a:t>
            </a:r>
          </a:p>
          <a:p>
            <a:pPr eaLnBrk="1" hangingPunct="1">
              <a:spcBef>
                <a:spcPct val="50000"/>
              </a:spcBef>
            </a:pPr>
            <a:r>
              <a:rPr lang="en-US" sz="1400" b="0" i="1" kern="0" dirty="0">
                <a:latin typeface="+mn-lt"/>
                <a:cs typeface="Arial" panose="020B0604020202020204" pitchFamily="34" charset="0"/>
              </a:rPr>
              <a:t>“We are seeing more patients who want an orthodontist eval for airway issues”</a:t>
            </a:r>
          </a:p>
          <a:p>
            <a:pPr eaLnBrk="1" hangingPunct="1">
              <a:spcBef>
                <a:spcPct val="50000"/>
              </a:spcBef>
            </a:pPr>
            <a:r>
              <a:rPr lang="en-US" sz="1400" b="0" i="1" kern="0" dirty="0">
                <a:latin typeface="+mn-lt"/>
                <a:cs typeface="Arial" panose="020B0604020202020204" pitchFamily="34" charset="0"/>
              </a:rPr>
              <a:t>“I used to be paid a per diem but now they have moved me to percentage of production only for 2025. I likely will make less than what I have made in 2023 and 2024.”</a:t>
            </a:r>
          </a:p>
          <a:p>
            <a:pPr eaLnBrk="1" hangingPunct="1">
              <a:spcBef>
                <a:spcPct val="50000"/>
              </a:spcBef>
            </a:pPr>
            <a:r>
              <a:rPr lang="en-US" sz="1400" b="0" i="1" kern="0" dirty="0">
                <a:latin typeface="+mn-lt"/>
                <a:cs typeface="Arial" panose="020B0604020202020204" pitchFamily="34" charset="0"/>
              </a:rPr>
              <a:t>“Canadians complain about paying American suppliers”</a:t>
            </a:r>
          </a:p>
          <a:p>
            <a:pPr eaLnBrk="1" hangingPunct="1">
              <a:spcBef>
                <a:spcPct val="50000"/>
              </a:spcBef>
            </a:pPr>
            <a:r>
              <a:rPr lang="en-US" sz="1400" b="0" i="1" kern="0" dirty="0">
                <a:latin typeface="+mn-lt"/>
                <a:cs typeface="Arial" panose="020B0604020202020204" pitchFamily="34" charset="0"/>
              </a:rPr>
              <a:t>“I see many providers moving back to traditional braces”</a:t>
            </a:r>
          </a:p>
          <a:p>
            <a:pPr eaLnBrk="1" hangingPunct="1">
              <a:spcBef>
                <a:spcPct val="50000"/>
              </a:spcBef>
            </a:pPr>
            <a:r>
              <a:rPr lang="en-US" sz="1400" b="0" i="1" kern="0" dirty="0">
                <a:latin typeface="+mn-lt"/>
                <a:cs typeface="Arial" panose="020B0604020202020204" pitchFamily="34" charset="0"/>
              </a:rPr>
              <a:t>“Continuing growth is Spanish speaking patients.”</a:t>
            </a:r>
          </a:p>
          <a:p>
            <a:pPr eaLnBrk="1" hangingPunct="1">
              <a:spcBef>
                <a:spcPct val="50000"/>
              </a:spcBef>
            </a:pPr>
            <a:r>
              <a:rPr lang="en-US" sz="1400" b="0" i="1" kern="0" dirty="0">
                <a:latin typeface="+mn-lt"/>
                <a:cs typeface="Arial" panose="020B0604020202020204" pitchFamily="34" charset="0"/>
              </a:rPr>
              <a:t>“Overhead increases every year and I believe net income of most orthodontists is on the decline.”</a:t>
            </a:r>
          </a:p>
          <a:p>
            <a:pPr eaLnBrk="1" hangingPunct="1">
              <a:spcBef>
                <a:spcPct val="50000"/>
              </a:spcBef>
            </a:pPr>
            <a:r>
              <a:rPr lang="en-US" sz="1400" b="0" i="1" kern="0" dirty="0">
                <a:latin typeface="+mn-lt"/>
                <a:cs typeface="Arial" panose="020B0604020202020204" pitchFamily="34" charset="0"/>
              </a:rPr>
              <a:t>“We are seeing more adults than ever”</a:t>
            </a:r>
          </a:p>
          <a:p>
            <a:pPr eaLnBrk="1" hangingPunct="1">
              <a:spcBef>
                <a:spcPct val="50000"/>
              </a:spcBef>
            </a:pPr>
            <a:r>
              <a:rPr lang="en-US" sz="1400" b="0" i="1" kern="0" dirty="0">
                <a:latin typeface="+mn-lt"/>
                <a:cs typeface="Arial" panose="020B0604020202020204" pitchFamily="34" charset="0"/>
              </a:rPr>
              <a:t>“More dentists seem to be doing orthodontics, some are saying orthodontists are 'charging very high prices' as a selling point.  Not really true to begin.  This may be affecting numbers. Misinformation about treatment also is a factor.”</a:t>
            </a:r>
          </a:p>
          <a:p>
            <a:pPr eaLnBrk="1" hangingPunct="1">
              <a:spcBef>
                <a:spcPct val="50000"/>
              </a:spcBef>
            </a:pPr>
            <a:r>
              <a:rPr lang="en-US" sz="1400" b="0" i="1" kern="0" dirty="0">
                <a:latin typeface="+mn-lt"/>
                <a:cs typeface="Arial" panose="020B0604020202020204" pitchFamily="34" charset="0"/>
              </a:rPr>
              <a:t>“There are more people who cannot afford orthodontic treatment, so they don't pursue.”</a:t>
            </a:r>
          </a:p>
          <a:p>
            <a:pPr eaLnBrk="1" hangingPunct="1">
              <a:spcBef>
                <a:spcPct val="50000"/>
              </a:spcBef>
            </a:pPr>
            <a:r>
              <a:rPr lang="en-US" sz="1400" b="0" i="1" kern="0" dirty="0">
                <a:latin typeface="+mn-lt"/>
                <a:cs typeface="Arial" panose="020B0604020202020204" pitchFamily="34" charset="0"/>
              </a:rPr>
              <a:t>“Same day starts are becoming rare as most consumers need to go home and discuss finances with a spouse or consider how to fit orthodontic treatment in their budgets. Would like to understand the consumer mindset to better prepare them at the new patient exam to be ready to make a decision to move forward. “</a:t>
            </a:r>
          </a:p>
          <a:p>
            <a:pPr eaLnBrk="1" hangingPunct="1">
              <a:spcBef>
                <a:spcPct val="50000"/>
              </a:spcBef>
            </a:pPr>
            <a:endParaRPr lang="en-US" sz="1350" b="0" i="1" kern="0" dirty="0">
              <a:solidFill>
                <a:srgbClr val="FF0000"/>
              </a:solidFill>
              <a:latin typeface="+mn-lt"/>
              <a:cs typeface="Arial" panose="020B0604020202020204" pitchFamily="34" charset="0"/>
            </a:endParaRPr>
          </a:p>
        </p:txBody>
      </p:sp>
      <p:sp>
        <p:nvSpPr>
          <p:cNvPr id="3" name="Rectangle 2">
            <a:extLst>
              <a:ext uri="{FF2B5EF4-FFF2-40B4-BE49-F238E27FC236}">
                <a16:creationId xmlns:a16="http://schemas.microsoft.com/office/drawing/2014/main" id="{58D1632E-A648-4493-B8F9-C83E849BF94E}"/>
              </a:ext>
            </a:extLst>
          </p:cNvPr>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Additional Member Comments &amp; Requests for future information</a:t>
            </a:r>
          </a:p>
        </p:txBody>
      </p:sp>
      <p:sp>
        <p:nvSpPr>
          <p:cNvPr id="5" name="Rectangle 4">
            <a:extLst>
              <a:ext uri="{FF2B5EF4-FFF2-40B4-BE49-F238E27FC236}">
                <a16:creationId xmlns:a16="http://schemas.microsoft.com/office/drawing/2014/main" id="{F276A001-3D34-40BB-B372-2A15E17375A1}"/>
              </a:ext>
            </a:extLst>
          </p:cNvPr>
          <p:cNvSpPr/>
          <p:nvPr/>
        </p:nvSpPr>
        <p:spPr>
          <a:xfrm>
            <a:off x="1524000" y="6320135"/>
            <a:ext cx="6477000" cy="338554"/>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If there is any additional information you would like to share about how your practice and/or patient base has changed or is changing, please type it here.</a:t>
            </a:r>
            <a:endParaRPr lang="en-US" dirty="0"/>
          </a:p>
        </p:txBody>
      </p:sp>
    </p:spTree>
    <p:extLst>
      <p:ext uri="{BB962C8B-B14F-4D97-AF65-F5344CB8AC3E}">
        <p14:creationId xmlns:p14="http://schemas.microsoft.com/office/powerpoint/2010/main" val="3842265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BD19AE1-E900-43C3-8E90-03F882034F5C}"/>
              </a:ext>
            </a:extLst>
          </p:cNvPr>
          <p:cNvSpPr txBox="1">
            <a:spLocks/>
          </p:cNvSpPr>
          <p:nvPr/>
        </p:nvSpPr>
        <p:spPr bwMode="auto">
          <a:xfrm>
            <a:off x="684213" y="1928813"/>
            <a:ext cx="7772400" cy="1500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2" charset="2"/>
              <a:buNone/>
              <a:defRPr sz="2800" b="1">
                <a:solidFill>
                  <a:schemeClr val="accent1"/>
                </a:solidFill>
                <a:latin typeface="+mn-lt"/>
                <a:ea typeface="+mn-ea"/>
                <a:cs typeface="+mn-cs"/>
              </a:defRPr>
            </a:lvl1pPr>
            <a:lvl2pPr marL="457200" indent="0" algn="l" rtl="0" eaLnBrk="0" fontAlgn="base" hangingPunct="0">
              <a:spcBef>
                <a:spcPct val="20000"/>
              </a:spcBef>
              <a:spcAft>
                <a:spcPct val="0"/>
              </a:spcAft>
              <a:buClr>
                <a:schemeClr val="accent2"/>
              </a:buClr>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accent2"/>
              </a:buClr>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CE8E00"/>
              </a:buClr>
              <a:buSzTx/>
              <a:buFont typeface="Wingdings" pitchFamily="2" charset="2"/>
              <a:buNone/>
              <a:tabLst/>
              <a:defRPr/>
            </a:pPr>
            <a:r>
              <a:rPr kumimoji="0" lang="en-US" sz="2800" b="1" i="0" u="none" strike="noStrike" kern="0" cap="none" spc="0" normalizeH="0" baseline="0" noProof="0" dirty="0">
                <a:ln>
                  <a:noFill/>
                </a:ln>
                <a:solidFill>
                  <a:srgbClr val="003C69"/>
                </a:solidFill>
                <a:effectLst/>
                <a:uLnTx/>
                <a:uFillTx/>
                <a:latin typeface="Tahoma"/>
                <a:ea typeface="+mn-ea"/>
                <a:cs typeface="+mn-cs"/>
              </a:rPr>
              <a:t>Research Summary</a:t>
            </a:r>
          </a:p>
        </p:txBody>
      </p:sp>
    </p:spTree>
    <p:extLst>
      <p:ext uri="{BB962C8B-B14F-4D97-AF65-F5344CB8AC3E}">
        <p14:creationId xmlns:p14="http://schemas.microsoft.com/office/powerpoint/2010/main" val="3997959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133370C-5607-4D13-B05A-72C6807ECDAC}"/>
              </a:ext>
            </a:extLst>
          </p:cNvPr>
          <p:cNvSpPr txBox="1">
            <a:spLocks noChangeArrowheads="1"/>
          </p:cNvSpPr>
          <p:nvPr/>
        </p:nvSpPr>
        <p:spPr bwMode="auto">
          <a:xfrm>
            <a:off x="457200" y="1172937"/>
            <a:ext cx="77724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spcBef>
                <a:spcPct val="20000"/>
              </a:spcBef>
              <a:spcAft>
                <a:spcPct val="0"/>
              </a:spcAft>
              <a:buClr>
                <a:schemeClr val="accent2"/>
              </a:buClr>
              <a:buFont typeface="Wingdings" pitchFamily="2" charset="2"/>
              <a:buChar char="§"/>
              <a:defRPr sz="2000" b="1">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1800" b="1">
                <a:solidFill>
                  <a:schemeClr val="tx1"/>
                </a:solidFill>
                <a:latin typeface="Arial" pitchFamily="34" charset="0"/>
              </a:defRPr>
            </a:lvl2pPr>
            <a:lvl3pPr marL="1143000" indent="-228600" algn="l" rtl="0" eaLnBrk="0" fontAlgn="base" hangingPunct="0">
              <a:spcBef>
                <a:spcPct val="20000"/>
              </a:spcBef>
              <a:spcAft>
                <a:spcPct val="0"/>
              </a:spcAft>
              <a:buClr>
                <a:schemeClr val="accent2"/>
              </a:buClr>
              <a:buFont typeface="Wingdings" pitchFamily="2" charset="2"/>
              <a:buChar char="§"/>
              <a:defRPr sz="1600" b="1">
                <a:solidFill>
                  <a:schemeClr val="tx1"/>
                </a:solidFill>
                <a:latin typeface="Arial" pitchFamily="34" charset="0"/>
              </a:defRPr>
            </a:lvl3pPr>
            <a:lvl4pPr marL="1600200" indent="-228600" algn="l" rtl="0" eaLnBrk="0" fontAlgn="base" hangingPunct="0">
              <a:spcBef>
                <a:spcPct val="20000"/>
              </a:spcBef>
              <a:spcAft>
                <a:spcPct val="0"/>
              </a:spcAft>
              <a:buChar char="–"/>
              <a:defRPr sz="1400" b="1">
                <a:solidFill>
                  <a:schemeClr val="tx1"/>
                </a:solidFill>
                <a:latin typeface="Arial" pitchFamily="34" charset="0"/>
              </a:defRPr>
            </a:lvl4pPr>
            <a:lvl5pPr marL="2057400" indent="-228600" algn="l" rtl="0" eaLnBrk="0" fontAlgn="base" hangingPunct="0">
              <a:spcBef>
                <a:spcPct val="20000"/>
              </a:spcBef>
              <a:spcAft>
                <a:spcPct val="0"/>
              </a:spcAft>
              <a:buChar char="»"/>
              <a:defRPr sz="1200" b="1">
                <a:solidFill>
                  <a:schemeClr val="tx1"/>
                </a:solidFill>
                <a:latin typeface="Arial" pitchFamily="34" charset="0"/>
              </a:defRPr>
            </a:lvl5pPr>
            <a:lvl6pPr marL="2514600" indent="-228600" algn="l" rtl="0" eaLnBrk="0" fontAlgn="base" hangingPunct="0">
              <a:spcBef>
                <a:spcPct val="0"/>
              </a:spcBef>
              <a:spcAft>
                <a:spcPct val="0"/>
              </a:spcAft>
              <a:buChar char="»"/>
              <a:defRPr sz="2000" b="1">
                <a:solidFill>
                  <a:schemeClr val="tx1"/>
                </a:solidFill>
                <a:latin typeface="Arial" pitchFamily="34" charset="0"/>
              </a:defRPr>
            </a:lvl6pPr>
            <a:lvl7pPr marL="2971800" indent="-228600" algn="l" rtl="0" eaLnBrk="0" fontAlgn="base" hangingPunct="0">
              <a:spcBef>
                <a:spcPct val="0"/>
              </a:spcBef>
              <a:spcAft>
                <a:spcPct val="0"/>
              </a:spcAft>
              <a:buChar char="»"/>
              <a:defRPr sz="2000" b="1">
                <a:solidFill>
                  <a:schemeClr val="tx1"/>
                </a:solidFill>
                <a:latin typeface="Arial" pitchFamily="34" charset="0"/>
              </a:defRPr>
            </a:lvl7pPr>
            <a:lvl8pPr marL="3429000" indent="-228600" algn="l" rtl="0" eaLnBrk="0" fontAlgn="base" hangingPunct="0">
              <a:spcBef>
                <a:spcPct val="0"/>
              </a:spcBef>
              <a:spcAft>
                <a:spcPct val="0"/>
              </a:spcAft>
              <a:buChar char="»"/>
              <a:defRPr sz="2000" b="1">
                <a:solidFill>
                  <a:schemeClr val="tx1"/>
                </a:solidFill>
                <a:latin typeface="Arial" pitchFamily="34" charset="0"/>
              </a:defRPr>
            </a:lvl8pPr>
            <a:lvl9pPr marL="3886200" indent="-228600" algn="l" rtl="0" eaLnBrk="0" fontAlgn="base" hangingPunct="0">
              <a:spcBef>
                <a:spcPct val="0"/>
              </a:spcBef>
              <a:spcAft>
                <a:spcPct val="0"/>
              </a:spcAft>
              <a:buChar char="»"/>
              <a:defRPr sz="2000" b="1">
                <a:solidFill>
                  <a:schemeClr val="tx1"/>
                </a:solidFill>
                <a:latin typeface="Arial" pitchFamily="34" charset="0"/>
              </a:defRPr>
            </a:lvl9pPr>
          </a:lstStyle>
          <a:p>
            <a:pPr eaLnBrk="1" hangingPunct="1">
              <a:spcBef>
                <a:spcPct val="50000"/>
              </a:spcBef>
            </a:pPr>
            <a:r>
              <a:rPr lang="en-US" sz="1400" b="0" kern="0" dirty="0">
                <a:latin typeface="+mn-lt"/>
                <a:cs typeface="Arial" panose="020B0604020202020204" pitchFamily="34" charset="0"/>
              </a:rPr>
              <a:t>The number of patients increased significantly from 2022 to an all-time high.</a:t>
            </a:r>
          </a:p>
          <a:p>
            <a:pPr lvl="1" eaLnBrk="1" hangingPunct="1">
              <a:spcBef>
                <a:spcPct val="50000"/>
              </a:spcBef>
            </a:pPr>
            <a:r>
              <a:rPr lang="en-US" sz="1200" b="0" kern="0" dirty="0">
                <a:latin typeface="+mn-lt"/>
                <a:cs typeface="Arial" panose="020B0604020202020204" pitchFamily="34" charset="0"/>
              </a:rPr>
              <a:t>All age groups saw an increase, but those under age 8 saw the biggest percentage increase.</a:t>
            </a:r>
          </a:p>
          <a:p>
            <a:pPr eaLnBrk="1" hangingPunct="1">
              <a:spcBef>
                <a:spcPct val="50000"/>
              </a:spcBef>
            </a:pPr>
            <a:r>
              <a:rPr lang="en-US" sz="1400" b="0" kern="0" dirty="0">
                <a:latin typeface="+mn-lt"/>
                <a:cs typeface="Arial" panose="020B0604020202020204" pitchFamily="34" charset="0"/>
              </a:rPr>
              <a:t>Both exams and starts also increased to all-time highs.</a:t>
            </a:r>
          </a:p>
          <a:p>
            <a:pPr eaLnBrk="1" hangingPunct="1">
              <a:spcBef>
                <a:spcPct val="50000"/>
              </a:spcBef>
            </a:pPr>
            <a:r>
              <a:rPr lang="en-US" sz="1400" b="0" kern="0" dirty="0">
                <a:latin typeface="+mn-lt"/>
                <a:cs typeface="Arial" panose="020B0604020202020204" pitchFamily="34" charset="0"/>
              </a:rPr>
              <a:t>Despite the increase in patient counts, exams, and starts, clear aligner starts actually declined in 2024 compared to 2022.</a:t>
            </a:r>
          </a:p>
          <a:p>
            <a:pPr eaLnBrk="1" hangingPunct="1">
              <a:spcBef>
                <a:spcPct val="50000"/>
              </a:spcBef>
            </a:pPr>
            <a:r>
              <a:rPr lang="en-US" sz="1400" b="0" kern="0" dirty="0">
                <a:latin typeface="+mn-lt"/>
                <a:cs typeface="Arial" panose="020B0604020202020204" pitchFamily="34" charset="0"/>
              </a:rPr>
              <a:t>Reported salaries rose 16% in 2024 compared to 2022.  However, similar increases were not seen in Gross Fee Collections or Net Practice Income.</a:t>
            </a:r>
          </a:p>
          <a:p>
            <a:pPr eaLnBrk="1" hangingPunct="1">
              <a:spcBef>
                <a:spcPct val="50000"/>
              </a:spcBef>
            </a:pPr>
            <a:r>
              <a:rPr lang="en-US" sz="1400" b="0" kern="0" dirty="0">
                <a:latin typeface="+mn-lt"/>
                <a:cs typeface="Arial" panose="020B0604020202020204" pitchFamily="34" charset="0"/>
              </a:rPr>
              <a:t>There continues to be significant differences in salary by gender and also between white respondents and ethnic minorities.</a:t>
            </a:r>
          </a:p>
          <a:p>
            <a:pPr eaLnBrk="1" hangingPunct="1">
              <a:spcBef>
                <a:spcPct val="50000"/>
              </a:spcBef>
            </a:pPr>
            <a:r>
              <a:rPr lang="en-US" sz="1400" b="0" kern="0" dirty="0">
                <a:latin typeface="+mn-lt"/>
                <a:cs typeface="Arial" panose="020B0604020202020204" pitchFamily="34" charset="0"/>
              </a:rPr>
              <a:t>14% of members reported working in either a DSO or OSO practice modality.  This was consistent with 2022 and in line with other recent AAO surveys in indicating that the rise of orthodontists working in those modalities has leveled off. </a:t>
            </a:r>
          </a:p>
          <a:p>
            <a:pPr eaLnBrk="1" hangingPunct="1">
              <a:spcBef>
                <a:spcPct val="50000"/>
              </a:spcBef>
            </a:pPr>
            <a:r>
              <a:rPr lang="en-US" sz="1400" b="0" kern="0" dirty="0">
                <a:latin typeface="+mn-lt"/>
                <a:cs typeface="Arial" panose="020B0604020202020204" pitchFamily="34" charset="0"/>
              </a:rPr>
              <a:t>A larger portion of respondents elected to raise their prices in 2024 which was similar to the percentage that raised their prices in 2022.</a:t>
            </a:r>
          </a:p>
          <a:p>
            <a:pPr eaLnBrk="1" hangingPunct="1">
              <a:spcBef>
                <a:spcPct val="50000"/>
              </a:spcBef>
            </a:pPr>
            <a:r>
              <a:rPr lang="en-US" sz="1400" b="0" kern="0" dirty="0">
                <a:latin typeface="+mn-lt"/>
                <a:cs typeface="Arial" panose="020B0604020202020204" pitchFamily="34" charset="0"/>
              </a:rPr>
              <a:t>The AAO’s Find an Orthodontist website continues to drive thousands of exams and starts to AAO members.</a:t>
            </a:r>
          </a:p>
          <a:p>
            <a:pPr eaLnBrk="1" hangingPunct="1">
              <a:spcBef>
                <a:spcPct val="50000"/>
              </a:spcBef>
            </a:pPr>
            <a:r>
              <a:rPr lang="en-US" sz="1400" b="0" kern="0" dirty="0">
                <a:latin typeface="+mn-lt"/>
                <a:cs typeface="Arial" panose="020B0604020202020204" pitchFamily="34" charset="0"/>
              </a:rPr>
              <a:t>One-third of respondents reported that they are not busy enough in their practice.</a:t>
            </a:r>
          </a:p>
        </p:txBody>
      </p:sp>
      <p:sp>
        <p:nvSpPr>
          <p:cNvPr id="3" name="Rectangle 2">
            <a:extLst>
              <a:ext uri="{FF2B5EF4-FFF2-40B4-BE49-F238E27FC236}">
                <a16:creationId xmlns:a16="http://schemas.microsoft.com/office/drawing/2014/main" id="{58D1632E-A648-4493-B8F9-C83E849BF94E}"/>
              </a:ext>
            </a:extLst>
          </p:cNvPr>
          <p:cNvSpPr txBox="1">
            <a:spLocks noChangeArrowheads="1"/>
          </p:cNvSpPr>
          <p:nvPr/>
        </p:nvSpPr>
        <p:spPr bwMode="auto">
          <a:xfrm>
            <a:off x="1066800" y="228600"/>
            <a:ext cx="7848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eaLnBrk="1" hangingPunct="1"/>
            <a:r>
              <a:rPr lang="en-US" kern="0" dirty="0">
                <a:solidFill>
                  <a:schemeClr val="bg1"/>
                </a:solidFill>
              </a:rPr>
              <a:t>Research Summary</a:t>
            </a:r>
          </a:p>
        </p:txBody>
      </p:sp>
    </p:spTree>
    <p:extLst>
      <p:ext uri="{BB962C8B-B14F-4D97-AF65-F5344CB8AC3E}">
        <p14:creationId xmlns:p14="http://schemas.microsoft.com/office/powerpoint/2010/main" val="38938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Line 19"/>
          <p:cNvSpPr>
            <a:spLocks noChangeShapeType="1"/>
          </p:cNvSpPr>
          <p:nvPr/>
        </p:nvSpPr>
        <p:spPr bwMode="auto">
          <a:xfrm>
            <a:off x="4648200" y="2438400"/>
            <a:ext cx="0" cy="372983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 name="Content Placeholder 2"/>
          <p:cNvSpPr txBox="1">
            <a:spLocks/>
          </p:cNvSpPr>
          <p:nvPr/>
        </p:nvSpPr>
        <p:spPr>
          <a:xfrm>
            <a:off x="457200" y="1143000"/>
            <a:ext cx="8229600" cy="990600"/>
          </a:xfrm>
          <a:prstGeom prst="rect">
            <a:avLst/>
          </a:prstGeom>
        </p:spPr>
        <p:txBody>
          <a:bodyPr/>
          <a:lstStyle>
            <a:lvl1pPr marL="341313" indent="-34131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Font typeface="Wingdings" pitchFamily="2" charset="2"/>
              <a:buChar char="§"/>
              <a:defRPr sz="1800">
                <a:solidFill>
                  <a:schemeClr val="tx1"/>
                </a:solidFill>
                <a:latin typeface="+mn-lt"/>
              </a:defRPr>
            </a:lvl2pPr>
            <a:lvl3pPr marL="1141413" indent="-22701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3pPr>
            <a:lvl4pPr marL="1598613" indent="-227013"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a:spcBef>
                <a:spcPct val="50000"/>
              </a:spcBef>
              <a:buFontTx/>
              <a:buBlip>
                <a:blip r:embed="rId3"/>
              </a:buBlip>
            </a:pPr>
            <a:r>
              <a:rPr lang="en-US" sz="1600" dirty="0">
                <a:cs typeface="Arial" charset="0"/>
              </a:rPr>
              <a:t>Younger members and members with less tenure were more likely to take the survey than older members and those with more tenure.  This is different from many AAO surveys where older and more tenured members are more likely to complete surveys, but it is consistent with the 2023 Economics Survey.</a:t>
            </a:r>
          </a:p>
        </p:txBody>
      </p:sp>
      <p:sp>
        <p:nvSpPr>
          <p:cNvPr id="23" name="Rectangle 2"/>
          <p:cNvSpPr txBox="1">
            <a:spLocks noChangeArrowheads="1"/>
          </p:cNvSpPr>
          <p:nvPr/>
        </p:nvSpPr>
        <p:spPr bwMode="auto">
          <a:xfrm>
            <a:off x="1066800" y="238125"/>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a:buFontTx/>
              <a:buNone/>
            </a:pPr>
            <a:r>
              <a:rPr lang="en-US" altLang="en-US" dirty="0"/>
              <a:t>Sample Representativeness</a:t>
            </a:r>
          </a:p>
          <a:p>
            <a:pPr>
              <a:buFontTx/>
              <a:buNone/>
            </a:pPr>
            <a:r>
              <a:rPr lang="en-US" altLang="en-US" sz="1600" dirty="0"/>
              <a:t>Compared to AAO Membership Population </a:t>
            </a:r>
          </a:p>
        </p:txBody>
      </p:sp>
      <p:pic>
        <p:nvPicPr>
          <p:cNvPr id="2" name="Picture 1">
            <a:extLst>
              <a:ext uri="{FF2B5EF4-FFF2-40B4-BE49-F238E27FC236}">
                <a16:creationId xmlns:a16="http://schemas.microsoft.com/office/drawing/2014/main" id="{10965CFA-D5DE-9B29-8645-6EFB231363BB}"/>
              </a:ext>
            </a:extLst>
          </p:cNvPr>
          <p:cNvPicPr>
            <a:picLocks noChangeAspect="1"/>
          </p:cNvPicPr>
          <p:nvPr/>
        </p:nvPicPr>
        <p:blipFill>
          <a:blip r:embed="rId4"/>
          <a:stretch>
            <a:fillRect/>
          </a:stretch>
        </p:blipFill>
        <p:spPr>
          <a:xfrm>
            <a:off x="304800" y="2276090"/>
            <a:ext cx="4191000" cy="4124710"/>
          </a:xfrm>
          <a:prstGeom prst="rect">
            <a:avLst/>
          </a:prstGeom>
        </p:spPr>
      </p:pic>
      <p:pic>
        <p:nvPicPr>
          <p:cNvPr id="3" name="Picture 2">
            <a:extLst>
              <a:ext uri="{FF2B5EF4-FFF2-40B4-BE49-F238E27FC236}">
                <a16:creationId xmlns:a16="http://schemas.microsoft.com/office/drawing/2014/main" id="{E5A28C2B-27C3-4ABB-DA64-813F4D56E952}"/>
              </a:ext>
            </a:extLst>
          </p:cNvPr>
          <p:cNvPicPr>
            <a:picLocks noChangeAspect="1"/>
          </p:cNvPicPr>
          <p:nvPr/>
        </p:nvPicPr>
        <p:blipFill>
          <a:blip r:embed="rId5"/>
          <a:stretch>
            <a:fillRect/>
          </a:stretch>
        </p:blipFill>
        <p:spPr>
          <a:xfrm>
            <a:off x="5105400" y="2363066"/>
            <a:ext cx="3584759" cy="3889585"/>
          </a:xfrm>
          <a:prstGeom prst="rect">
            <a:avLst/>
          </a:prstGeom>
        </p:spPr>
      </p:pic>
    </p:spTree>
    <p:extLst>
      <p:ext uri="{BB962C8B-B14F-4D97-AF65-F5344CB8AC3E}">
        <p14:creationId xmlns:p14="http://schemas.microsoft.com/office/powerpoint/2010/main" val="350158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84213" y="3429000"/>
            <a:ext cx="7772400" cy="136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cap="all">
                <a:solidFill>
                  <a:schemeClr val="accent2"/>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all" spc="0" normalizeH="0" baseline="0" noProof="0" dirty="0">
                <a:ln>
                  <a:noFill/>
                </a:ln>
                <a:solidFill>
                  <a:srgbClr val="CE8E00"/>
                </a:solidFill>
                <a:effectLst/>
                <a:uLnTx/>
                <a:uFillTx/>
                <a:latin typeface="Tahoma"/>
                <a:ea typeface="+mj-ea"/>
                <a:cs typeface="+mj-cs"/>
              </a:rPr>
              <a:t>visit interaction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a:solidFill>
                  <a:srgbClr val="CE8E00"/>
                </a:solidFill>
                <a:latin typeface="Tahoma"/>
              </a:rPr>
              <a:t>Practice modalities &amp; professionals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a:solidFill>
                  <a:srgbClr val="CE8E00"/>
                </a:solidFill>
                <a:latin typeface="Tahoma"/>
              </a:rPr>
              <a:t>Practice financials</a:t>
            </a:r>
          </a:p>
        </p:txBody>
      </p:sp>
      <p:sp>
        <p:nvSpPr>
          <p:cNvPr id="3" name="Text Placeholder 2"/>
          <p:cNvSpPr txBox="1">
            <a:spLocks/>
          </p:cNvSpPr>
          <p:nvPr/>
        </p:nvSpPr>
        <p:spPr bwMode="auto">
          <a:xfrm>
            <a:off x="684213" y="1928813"/>
            <a:ext cx="7772400" cy="1500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2" charset="2"/>
              <a:buNone/>
              <a:defRPr sz="2800" b="1">
                <a:solidFill>
                  <a:schemeClr val="accent1"/>
                </a:solidFill>
                <a:latin typeface="+mn-lt"/>
                <a:ea typeface="+mn-ea"/>
                <a:cs typeface="+mn-cs"/>
              </a:defRPr>
            </a:lvl1pPr>
            <a:lvl2pPr marL="457200" indent="0" algn="l" rtl="0" eaLnBrk="0" fontAlgn="base" hangingPunct="0">
              <a:spcBef>
                <a:spcPct val="20000"/>
              </a:spcBef>
              <a:spcAft>
                <a:spcPct val="0"/>
              </a:spcAft>
              <a:buClr>
                <a:schemeClr val="accent2"/>
              </a:buClr>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accent2"/>
              </a:buClr>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CE8E00"/>
              </a:buClr>
              <a:buSzTx/>
              <a:buFont typeface="Wingdings" pitchFamily="2" charset="2"/>
              <a:buNone/>
              <a:tabLst/>
              <a:defRPr/>
            </a:pPr>
            <a:r>
              <a:rPr kumimoji="0" lang="en-US" sz="2800" b="1" i="0" u="none" strike="noStrike" kern="0" cap="none" spc="0" normalizeH="0" baseline="0" noProof="0" dirty="0">
                <a:ln>
                  <a:noFill/>
                </a:ln>
                <a:solidFill>
                  <a:srgbClr val="003C69"/>
                </a:solidFill>
                <a:effectLst/>
                <a:uLnTx/>
                <a:uFillTx/>
                <a:latin typeface="Tahoma"/>
                <a:ea typeface="+mn-ea"/>
                <a:cs typeface="+mn-cs"/>
              </a:rPr>
              <a:t>Practice Information</a:t>
            </a:r>
          </a:p>
        </p:txBody>
      </p:sp>
    </p:spTree>
    <p:extLst>
      <p:ext uri="{BB962C8B-B14F-4D97-AF65-F5344CB8AC3E}">
        <p14:creationId xmlns:p14="http://schemas.microsoft.com/office/powerpoint/2010/main" val="1401903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C9128-4CFA-A3A1-5E05-DDFA57C81070}"/>
              </a:ext>
            </a:extLst>
          </p:cNvPr>
          <p:cNvPicPr>
            <a:picLocks noChangeAspect="1"/>
          </p:cNvPicPr>
          <p:nvPr/>
        </p:nvPicPr>
        <p:blipFill>
          <a:blip r:embed="rId2"/>
          <a:stretch>
            <a:fillRect/>
          </a:stretch>
        </p:blipFill>
        <p:spPr>
          <a:xfrm>
            <a:off x="2209800" y="2971800"/>
            <a:ext cx="4038917" cy="3365764"/>
          </a:xfrm>
          <a:prstGeom prst="rect">
            <a:avLst/>
          </a:prstGeom>
        </p:spPr>
      </p:pic>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Time Spent Seeing Patients</a:t>
            </a:r>
            <a:endParaRPr lang="en-US" sz="1600" kern="0" dirty="0"/>
          </a:p>
        </p:txBody>
      </p:sp>
      <p:sp>
        <p:nvSpPr>
          <p:cNvPr id="3" name="Rectangle 2"/>
          <p:cNvSpPr/>
          <p:nvPr/>
        </p:nvSpPr>
        <p:spPr>
          <a:xfrm>
            <a:off x="457200" y="1066800"/>
            <a:ext cx="8305800" cy="1815882"/>
          </a:xfrm>
          <a:prstGeom prst="rect">
            <a:avLst/>
          </a:prstGeom>
        </p:spPr>
        <p:txBody>
          <a:bodyPr wrap="square">
            <a:spAutoFit/>
          </a:bodyPr>
          <a:lstStyle/>
          <a:p>
            <a:pPr marL="228600" indent="-228600">
              <a:spcBef>
                <a:spcPct val="50000"/>
              </a:spcBef>
              <a:buFontTx/>
              <a:buBlip>
                <a:blip r:embed="rId3"/>
              </a:buBlip>
            </a:pPr>
            <a:r>
              <a:rPr lang="en-US" sz="1600" dirty="0">
                <a:cs typeface="Arial" charset="0"/>
              </a:rPr>
              <a:t>Historically, the average number of </a:t>
            </a:r>
            <a:r>
              <a:rPr lang="en-US" sz="1600" u="sng" dirty="0">
                <a:cs typeface="Arial" charset="0"/>
              </a:rPr>
              <a:t>hours per week</a:t>
            </a:r>
            <a:r>
              <a:rPr lang="en-US" sz="1600" dirty="0">
                <a:cs typeface="Arial" charset="0"/>
              </a:rPr>
              <a:t> spent seeing patients has been 30.</a:t>
            </a:r>
          </a:p>
          <a:p>
            <a:pPr marL="228600" indent="-228600">
              <a:spcBef>
                <a:spcPct val="50000"/>
              </a:spcBef>
              <a:buFontTx/>
              <a:buBlip>
                <a:blip r:embed="rId3"/>
              </a:buBlip>
            </a:pPr>
            <a:r>
              <a:rPr lang="en-US" sz="1600" dirty="0">
                <a:cs typeface="Arial" charset="0"/>
              </a:rPr>
              <a:t>During 2024, the average number of </a:t>
            </a:r>
            <a:r>
              <a:rPr lang="en-US" sz="1600" u="sng" dirty="0">
                <a:cs typeface="Arial" charset="0"/>
              </a:rPr>
              <a:t>hours per week</a:t>
            </a:r>
            <a:r>
              <a:rPr lang="en-US" sz="1600" dirty="0">
                <a:cs typeface="Arial" charset="0"/>
              </a:rPr>
              <a:t> was also 30.  Life members saw patients less with an average of 26 </a:t>
            </a:r>
            <a:r>
              <a:rPr lang="en-US" sz="1600" u="sng" dirty="0">
                <a:cs typeface="Arial" charset="0"/>
              </a:rPr>
              <a:t>hours per week</a:t>
            </a:r>
            <a:r>
              <a:rPr lang="en-US" sz="1600" dirty="0">
                <a:cs typeface="Arial" charset="0"/>
              </a:rPr>
              <a:t>, although that was up from 23 </a:t>
            </a:r>
            <a:r>
              <a:rPr lang="en-US" sz="1600" u="sng" dirty="0">
                <a:cs typeface="Arial" charset="0"/>
              </a:rPr>
              <a:t>hours per week</a:t>
            </a:r>
            <a:r>
              <a:rPr lang="en-US" sz="1600" dirty="0">
                <a:cs typeface="Arial" charset="0"/>
              </a:rPr>
              <a:t> for Life members in 2022.</a:t>
            </a:r>
          </a:p>
          <a:p>
            <a:pPr marL="228600" indent="-228600">
              <a:spcBef>
                <a:spcPct val="50000"/>
              </a:spcBef>
              <a:buFontTx/>
              <a:buBlip>
                <a:blip r:embed="rId3"/>
              </a:buBlip>
            </a:pPr>
            <a:r>
              <a:rPr lang="en-US" sz="1600" dirty="0">
                <a:cs typeface="Arial" charset="0"/>
              </a:rPr>
              <a:t>80% of respondents saw patients on a full-time basis (at least 25 </a:t>
            </a:r>
            <a:r>
              <a:rPr lang="en-US" sz="1600" u="sng" dirty="0">
                <a:cs typeface="Arial" charset="0"/>
              </a:rPr>
              <a:t>hours per week</a:t>
            </a:r>
            <a:r>
              <a:rPr lang="en-US" sz="1600" dirty="0">
                <a:cs typeface="Arial" charset="0"/>
              </a:rPr>
              <a:t>).  This is up slightly from 76% in the 2022 survey.</a:t>
            </a:r>
          </a:p>
        </p:txBody>
      </p:sp>
      <p:sp>
        <p:nvSpPr>
          <p:cNvPr id="10" name="TextBox 9"/>
          <p:cNvSpPr txBox="1"/>
          <p:nvPr/>
        </p:nvSpPr>
        <p:spPr>
          <a:xfrm>
            <a:off x="2061839" y="5978617"/>
            <a:ext cx="762000" cy="215444"/>
          </a:xfrm>
          <a:prstGeom prst="rect">
            <a:avLst/>
          </a:prstGeom>
          <a:noFill/>
        </p:spPr>
        <p:txBody>
          <a:bodyPr wrap="square" rtlCol="0">
            <a:spAutoFit/>
          </a:bodyPr>
          <a:lstStyle/>
          <a:p>
            <a:r>
              <a:rPr lang="en-US" sz="800" dirty="0"/>
              <a:t>(n = 591)</a:t>
            </a:r>
          </a:p>
        </p:txBody>
      </p:sp>
      <p:sp>
        <p:nvSpPr>
          <p:cNvPr id="11" name="Text Box 4"/>
          <p:cNvSpPr txBox="1">
            <a:spLocks noChangeArrowheads="1"/>
          </p:cNvSpPr>
          <p:nvPr/>
        </p:nvSpPr>
        <p:spPr bwMode="auto">
          <a:xfrm>
            <a:off x="2209800" y="6433066"/>
            <a:ext cx="5257800" cy="215444"/>
          </a:xfrm>
          <a:prstGeom prst="rect">
            <a:avLst/>
          </a:prstGeom>
          <a:noFill/>
          <a:ln w="9525">
            <a:noFill/>
            <a:miter lim="800000"/>
            <a:headEnd/>
            <a:tailEnd/>
          </a:ln>
        </p:spPr>
        <p:txBody>
          <a:bodyPr wrap="square">
            <a:spAutoFit/>
          </a:bodyPr>
          <a:lstStyle/>
          <a:p>
            <a:pPr>
              <a:spcBef>
                <a:spcPts val="0"/>
              </a:spcBef>
            </a:pPr>
            <a:r>
              <a:rPr lang="en-US" dirty="0">
                <a:solidFill>
                  <a:srgbClr val="000000"/>
                </a:solidFill>
                <a:ea typeface="ＭＳ Ｐゴシック" pitchFamily="34" charset="-128"/>
                <a:cs typeface="Arial" charset="0"/>
              </a:rPr>
              <a:t>How many hours a week do you </a:t>
            </a:r>
            <a:r>
              <a:rPr lang="en-US" u="sng" dirty="0">
                <a:solidFill>
                  <a:srgbClr val="000000"/>
                </a:solidFill>
                <a:ea typeface="ＭＳ Ｐゴシック" pitchFamily="34" charset="-128"/>
                <a:cs typeface="Arial" charset="0"/>
              </a:rPr>
              <a:t>personally</a:t>
            </a:r>
            <a:r>
              <a:rPr lang="en-US" dirty="0">
                <a:solidFill>
                  <a:srgbClr val="000000"/>
                </a:solidFill>
                <a:ea typeface="ＭＳ Ｐゴシック" pitchFamily="34" charset="-128"/>
                <a:cs typeface="Arial" charset="0"/>
              </a:rPr>
              <a:t> see patients?</a:t>
            </a:r>
          </a:p>
        </p:txBody>
      </p:sp>
    </p:spTree>
    <p:extLst>
      <p:ext uri="{BB962C8B-B14F-4D97-AF65-F5344CB8AC3E}">
        <p14:creationId xmlns:p14="http://schemas.microsoft.com/office/powerpoint/2010/main" val="104562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892CE5-1EE3-116B-0CA6-AFFB339A4058}"/>
              </a:ext>
            </a:extLst>
          </p:cNvPr>
          <p:cNvPicPr>
            <a:picLocks noChangeAspect="1"/>
          </p:cNvPicPr>
          <p:nvPr/>
        </p:nvPicPr>
        <p:blipFill>
          <a:blip r:embed="rId2"/>
          <a:stretch>
            <a:fillRect/>
          </a:stretch>
        </p:blipFill>
        <p:spPr>
          <a:xfrm>
            <a:off x="2600608" y="3213872"/>
            <a:ext cx="3647792" cy="3205814"/>
          </a:xfrm>
          <a:prstGeom prst="rect">
            <a:avLst/>
          </a:prstGeom>
        </p:spPr>
      </p:pic>
      <p:sp>
        <p:nvSpPr>
          <p:cNvPr id="8" name="Title 1"/>
          <p:cNvSpPr txBox="1">
            <a:spLocks/>
          </p:cNvSpPr>
          <p:nvPr/>
        </p:nvSpPr>
        <p:spPr>
          <a:xfrm>
            <a:off x="1066800" y="238125"/>
            <a:ext cx="7162800" cy="685800"/>
          </a:xfrm>
          <a:prstGeom prst="rect">
            <a:avLst/>
          </a:prstGeom>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tx1"/>
                </a:solidFill>
                <a:latin typeface="Tahoma" pitchFamily="34" charset="0"/>
              </a:defRPr>
            </a:lvl2pPr>
            <a:lvl3pPr algn="l" rtl="0" eaLnBrk="0" fontAlgn="base" hangingPunct="0">
              <a:spcBef>
                <a:spcPct val="0"/>
              </a:spcBef>
              <a:spcAft>
                <a:spcPct val="0"/>
              </a:spcAft>
              <a:defRPr sz="2400" b="1">
                <a:solidFill>
                  <a:schemeClr val="tx1"/>
                </a:solidFill>
                <a:latin typeface="Tahoma" pitchFamily="34" charset="0"/>
              </a:defRPr>
            </a:lvl3pPr>
            <a:lvl4pPr algn="l" rtl="0" eaLnBrk="0" fontAlgn="base" hangingPunct="0">
              <a:spcBef>
                <a:spcPct val="0"/>
              </a:spcBef>
              <a:spcAft>
                <a:spcPct val="0"/>
              </a:spcAft>
              <a:defRPr sz="2400" b="1">
                <a:solidFill>
                  <a:schemeClr val="tx1"/>
                </a:solidFill>
                <a:latin typeface="Tahoma" pitchFamily="34" charset="0"/>
              </a:defRPr>
            </a:lvl4pPr>
            <a:lvl5pPr algn="l" rtl="0" eaLnBrk="0" fontAlgn="base" hangingPunct="0">
              <a:spcBef>
                <a:spcPct val="0"/>
              </a:spcBef>
              <a:spcAft>
                <a:spcPct val="0"/>
              </a:spcAft>
              <a:defRPr sz="2400" b="1">
                <a:solidFill>
                  <a:schemeClr val="tx1"/>
                </a:solidFill>
                <a:latin typeface="Tahoma" pitchFamily="34" charset="0"/>
              </a:defRPr>
            </a:lvl5pPr>
            <a:lvl6pPr marL="457200" algn="l" rtl="0" fontAlgn="base">
              <a:spcBef>
                <a:spcPct val="0"/>
              </a:spcBef>
              <a:spcAft>
                <a:spcPct val="0"/>
              </a:spcAft>
              <a:defRPr sz="2400" b="1">
                <a:solidFill>
                  <a:schemeClr val="tx1"/>
                </a:solidFill>
                <a:latin typeface="Tahoma" pitchFamily="34" charset="0"/>
              </a:defRPr>
            </a:lvl6pPr>
            <a:lvl7pPr marL="914400" algn="l" rtl="0" fontAlgn="base">
              <a:spcBef>
                <a:spcPct val="0"/>
              </a:spcBef>
              <a:spcAft>
                <a:spcPct val="0"/>
              </a:spcAft>
              <a:defRPr sz="2400" b="1">
                <a:solidFill>
                  <a:schemeClr val="tx1"/>
                </a:solidFill>
                <a:latin typeface="Tahoma" pitchFamily="34" charset="0"/>
              </a:defRPr>
            </a:lvl7pPr>
            <a:lvl8pPr marL="1371600" algn="l" rtl="0" fontAlgn="base">
              <a:spcBef>
                <a:spcPct val="0"/>
              </a:spcBef>
              <a:spcAft>
                <a:spcPct val="0"/>
              </a:spcAft>
              <a:defRPr sz="2400" b="1">
                <a:solidFill>
                  <a:schemeClr val="tx1"/>
                </a:solidFill>
                <a:latin typeface="Tahoma" pitchFamily="34" charset="0"/>
              </a:defRPr>
            </a:lvl8pPr>
            <a:lvl9pPr marL="1828800" algn="l" rtl="0" fontAlgn="base">
              <a:spcBef>
                <a:spcPct val="0"/>
              </a:spcBef>
              <a:spcAft>
                <a:spcPct val="0"/>
              </a:spcAft>
              <a:defRPr sz="2400" b="1">
                <a:solidFill>
                  <a:schemeClr val="tx1"/>
                </a:solidFill>
                <a:latin typeface="Tahoma" pitchFamily="34" charset="0"/>
              </a:defRPr>
            </a:lvl9pPr>
          </a:lstStyle>
          <a:p>
            <a:r>
              <a:rPr lang="en-US" kern="0" dirty="0"/>
              <a:t>Time Spent Seeing Patients</a:t>
            </a:r>
            <a:endParaRPr lang="en-US" sz="1600" kern="0" dirty="0"/>
          </a:p>
        </p:txBody>
      </p:sp>
      <p:sp>
        <p:nvSpPr>
          <p:cNvPr id="3" name="Rectangle 2"/>
          <p:cNvSpPr/>
          <p:nvPr/>
        </p:nvSpPr>
        <p:spPr>
          <a:xfrm>
            <a:off x="228600" y="1066800"/>
            <a:ext cx="8305800" cy="2139047"/>
          </a:xfrm>
          <a:prstGeom prst="rect">
            <a:avLst/>
          </a:prstGeom>
        </p:spPr>
        <p:txBody>
          <a:bodyPr wrap="square">
            <a:spAutoFit/>
          </a:bodyPr>
          <a:lstStyle/>
          <a:p>
            <a:pPr marL="228600" indent="-228600">
              <a:spcBef>
                <a:spcPct val="50000"/>
              </a:spcBef>
              <a:buFontTx/>
              <a:buBlip>
                <a:blip r:embed="rId3"/>
              </a:buBlip>
            </a:pPr>
            <a:r>
              <a:rPr lang="en-US" sz="1400" dirty="0">
                <a:cs typeface="Arial" charset="0"/>
              </a:rPr>
              <a:t>Historically, the average number of </a:t>
            </a:r>
            <a:r>
              <a:rPr lang="en-US" sz="1400" u="sng" dirty="0">
                <a:cs typeface="Arial" charset="0"/>
              </a:rPr>
              <a:t>weeks per year</a:t>
            </a:r>
            <a:r>
              <a:rPr lang="en-US" sz="1400" dirty="0">
                <a:cs typeface="Arial" charset="0"/>
              </a:rPr>
              <a:t> has been 44-45.</a:t>
            </a:r>
          </a:p>
          <a:p>
            <a:pPr marL="228600" indent="-228600">
              <a:spcBef>
                <a:spcPct val="50000"/>
              </a:spcBef>
              <a:buFontTx/>
              <a:buBlip>
                <a:blip r:embed="rId3"/>
              </a:buBlip>
            </a:pPr>
            <a:r>
              <a:rPr lang="en-US" sz="1400" dirty="0">
                <a:cs typeface="Arial" charset="0"/>
              </a:rPr>
              <a:t>During 2024, the average number of weeks worked was 44 weeks.  However, only 30% of respondents worked 46 or fewer weeks and the median number of weeks worked is 48.  </a:t>
            </a:r>
          </a:p>
          <a:p>
            <a:pPr marL="684213" lvl="1" indent="-228600">
              <a:spcBef>
                <a:spcPct val="50000"/>
              </a:spcBef>
              <a:buBlip>
                <a:blip r:embed="rId3"/>
              </a:buBlip>
            </a:pPr>
            <a:r>
              <a:rPr lang="en-US" sz="1400" dirty="0">
                <a:cs typeface="Arial" charset="0"/>
              </a:rPr>
              <a:t>This indicates that a small number of people working a small number of weeks heavily impacts the average.  In situations like this, the median is a better representative of the respondents.</a:t>
            </a:r>
          </a:p>
          <a:p>
            <a:pPr marL="228600" indent="-228600">
              <a:spcBef>
                <a:spcPct val="50000"/>
              </a:spcBef>
              <a:buBlip>
                <a:blip r:embed="rId3"/>
              </a:buBlip>
            </a:pPr>
            <a:r>
              <a:rPr lang="en-US" sz="1400" dirty="0">
                <a:cs typeface="Arial" charset="0"/>
              </a:rPr>
              <a:t>Female respondents worked an average of 43 weeks compared to 45 weeks for male respondents.  This was right on the edge of being statistically significant.</a:t>
            </a:r>
          </a:p>
        </p:txBody>
      </p:sp>
      <p:sp>
        <p:nvSpPr>
          <p:cNvPr id="9" name="TextBox 8"/>
          <p:cNvSpPr txBox="1"/>
          <p:nvPr/>
        </p:nvSpPr>
        <p:spPr>
          <a:xfrm>
            <a:off x="2895600" y="5607516"/>
            <a:ext cx="762000" cy="215444"/>
          </a:xfrm>
          <a:prstGeom prst="rect">
            <a:avLst/>
          </a:prstGeom>
          <a:noFill/>
        </p:spPr>
        <p:txBody>
          <a:bodyPr wrap="square" rtlCol="0">
            <a:spAutoFit/>
          </a:bodyPr>
          <a:lstStyle/>
          <a:p>
            <a:r>
              <a:rPr lang="en-US" sz="800" dirty="0"/>
              <a:t>(n = 585)</a:t>
            </a:r>
          </a:p>
        </p:txBody>
      </p:sp>
      <p:sp>
        <p:nvSpPr>
          <p:cNvPr id="11" name="Text Box 4"/>
          <p:cNvSpPr txBox="1">
            <a:spLocks noChangeArrowheads="1"/>
          </p:cNvSpPr>
          <p:nvPr/>
        </p:nvSpPr>
        <p:spPr bwMode="auto">
          <a:xfrm>
            <a:off x="1981200" y="6433066"/>
            <a:ext cx="5791200" cy="184666"/>
          </a:xfrm>
          <a:prstGeom prst="rect">
            <a:avLst/>
          </a:prstGeom>
          <a:noFill/>
          <a:ln w="9525">
            <a:noFill/>
            <a:miter lim="800000"/>
            <a:headEnd/>
            <a:tailEnd/>
          </a:ln>
        </p:spPr>
        <p:txBody>
          <a:bodyPr wrap="square">
            <a:spAutoFit/>
          </a:bodyPr>
          <a:lstStyle/>
          <a:p>
            <a:pPr>
              <a:lnSpc>
                <a:spcPct val="75000"/>
              </a:lnSpc>
              <a:spcBef>
                <a:spcPct val="25000"/>
              </a:spcBef>
            </a:pPr>
            <a:r>
              <a:rPr lang="en-US" dirty="0">
                <a:solidFill>
                  <a:srgbClr val="000000"/>
                </a:solidFill>
                <a:ea typeface="ＭＳ Ｐゴシック" pitchFamily="34" charset="-128"/>
                <a:cs typeface="Arial" charset="0"/>
              </a:rPr>
              <a:t>How many weeks per year do you </a:t>
            </a:r>
            <a:r>
              <a:rPr lang="en-US" u="sng" dirty="0">
                <a:solidFill>
                  <a:srgbClr val="000000"/>
                </a:solidFill>
                <a:ea typeface="ＭＳ Ｐゴシック" pitchFamily="34" charset="-128"/>
                <a:cs typeface="Arial" charset="0"/>
              </a:rPr>
              <a:t>personally</a:t>
            </a:r>
            <a:r>
              <a:rPr lang="en-US" dirty="0">
                <a:solidFill>
                  <a:srgbClr val="000000"/>
                </a:solidFill>
                <a:ea typeface="ＭＳ Ｐゴシック" pitchFamily="34" charset="-128"/>
                <a:cs typeface="Arial" charset="0"/>
              </a:rPr>
              <a:t> work (practice-related)?</a:t>
            </a:r>
          </a:p>
        </p:txBody>
      </p:sp>
    </p:spTree>
    <p:extLst>
      <p:ext uri="{BB962C8B-B14F-4D97-AF65-F5344CB8AC3E}">
        <p14:creationId xmlns:p14="http://schemas.microsoft.com/office/powerpoint/2010/main" val="1061970040"/>
      </p:ext>
    </p:extLst>
  </p:cSld>
  <p:clrMapOvr>
    <a:masterClrMapping/>
  </p:clrMapOvr>
</p:sld>
</file>

<file path=ppt/theme/theme1.xml><?xml version="1.0" encoding="utf-8"?>
<a:theme xmlns:a="http://schemas.openxmlformats.org/drawingml/2006/main" name="Default Design">
  <a:themeElements>
    <a:clrScheme name="Custom 1">
      <a:dk1>
        <a:srgbClr val="333333"/>
      </a:dk1>
      <a:lt1>
        <a:srgbClr val="FFFFFF"/>
      </a:lt1>
      <a:dk2>
        <a:srgbClr val="000000"/>
      </a:dk2>
      <a:lt2>
        <a:srgbClr val="808080"/>
      </a:lt2>
      <a:accent1>
        <a:srgbClr val="003C69"/>
      </a:accent1>
      <a:accent2>
        <a:srgbClr val="CE8E00"/>
      </a:accent2>
      <a:accent3>
        <a:srgbClr val="009E9E"/>
      </a:accent3>
      <a:accent4>
        <a:srgbClr val="9E004F"/>
      </a:accent4>
      <a:accent5>
        <a:srgbClr val="9E9E00"/>
      </a:accent5>
      <a:accent6>
        <a:srgbClr val="4F009E"/>
      </a:accent6>
      <a:hlink>
        <a:srgbClr val="4F9E00"/>
      </a:hlink>
      <a:folHlink>
        <a:srgbClr val="4F6EDB"/>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4E9C"/>
        </a:dk1>
        <a:lt1>
          <a:srgbClr val="FFFFFF"/>
        </a:lt1>
        <a:dk2>
          <a:srgbClr val="000000"/>
        </a:dk2>
        <a:lt2>
          <a:srgbClr val="808080"/>
        </a:lt2>
        <a:accent1>
          <a:srgbClr val="009E9E"/>
        </a:accent1>
        <a:accent2>
          <a:srgbClr val="DB6E00"/>
        </a:accent2>
        <a:accent3>
          <a:srgbClr val="FFFFFF"/>
        </a:accent3>
        <a:accent4>
          <a:srgbClr val="004185"/>
        </a:accent4>
        <a:accent5>
          <a:srgbClr val="AACCCC"/>
        </a:accent5>
        <a:accent6>
          <a:srgbClr val="C66300"/>
        </a:accent6>
        <a:hlink>
          <a:srgbClr val="9E0000"/>
        </a:hlink>
        <a:folHlink>
          <a:srgbClr val="006EDB"/>
        </a:folHlink>
      </a:clrScheme>
      <a:clrMap bg1="lt1" tx1="dk1" bg2="lt2" tx2="dk2" accent1="accent1" accent2="accent2" accent3="accent3" accent4="accent4" accent5="accent5" accent6="accent6" hlink="hlink" folHlink="folHlink"/>
    </a:extraClrScheme>
    <a:extraClrScheme>
      <a:clrScheme name="Default Design 14">
        <a:dk1>
          <a:srgbClr val="333333"/>
        </a:dk1>
        <a:lt1>
          <a:srgbClr val="FFFFFF"/>
        </a:lt1>
        <a:dk2>
          <a:srgbClr val="000000"/>
        </a:dk2>
        <a:lt2>
          <a:srgbClr val="808080"/>
        </a:lt2>
        <a:accent1>
          <a:srgbClr val="004E9C"/>
        </a:accent1>
        <a:accent2>
          <a:srgbClr val="009E9E"/>
        </a:accent2>
        <a:accent3>
          <a:srgbClr val="FFFFFF"/>
        </a:accent3>
        <a:accent4>
          <a:srgbClr val="2A2A2A"/>
        </a:accent4>
        <a:accent5>
          <a:srgbClr val="AAB2CB"/>
        </a:accent5>
        <a:accent6>
          <a:srgbClr val="008F8F"/>
        </a:accent6>
        <a:hlink>
          <a:srgbClr val="DB6E00"/>
        </a:hlink>
        <a:folHlink>
          <a:srgbClr val="9E0000"/>
        </a:folHlink>
      </a:clrScheme>
      <a:clrMap bg1="lt1" tx1="dk1" bg2="lt2" tx2="dk2" accent1="accent1" accent2="accent2" accent3="accent3" accent4="accent4" accent5="accent5" accent6="accent6" hlink="hlink" folHlink="folHlink"/>
    </a:extraClrScheme>
    <a:extraClrScheme>
      <a:clrScheme name="Default Design 15">
        <a:dk1>
          <a:srgbClr val="333333"/>
        </a:dk1>
        <a:lt1>
          <a:srgbClr val="FFFFFF"/>
        </a:lt1>
        <a:dk2>
          <a:srgbClr val="000000"/>
        </a:dk2>
        <a:lt2>
          <a:srgbClr val="808080"/>
        </a:lt2>
        <a:accent1>
          <a:srgbClr val="004E9C"/>
        </a:accent1>
        <a:accent2>
          <a:srgbClr val="009E9E"/>
        </a:accent2>
        <a:accent3>
          <a:srgbClr val="FFFFFF"/>
        </a:accent3>
        <a:accent4>
          <a:srgbClr val="2A2A2A"/>
        </a:accent4>
        <a:accent5>
          <a:srgbClr val="AAB2CB"/>
        </a:accent5>
        <a:accent6>
          <a:srgbClr val="008F8F"/>
        </a:accent6>
        <a:hlink>
          <a:srgbClr val="DB6E00"/>
        </a:hlink>
        <a:folHlink>
          <a:srgbClr val="9E00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Loyalty">
      <a:dk1>
        <a:srgbClr val="333333"/>
      </a:dk1>
      <a:lt1>
        <a:srgbClr val="FFFFFF"/>
      </a:lt1>
      <a:dk2>
        <a:srgbClr val="000000"/>
      </a:dk2>
      <a:lt2>
        <a:srgbClr val="808080"/>
      </a:lt2>
      <a:accent1>
        <a:srgbClr val="003C69"/>
      </a:accent1>
      <a:accent2>
        <a:srgbClr val="CE8E00"/>
      </a:accent2>
      <a:accent3>
        <a:srgbClr val="009E9E"/>
      </a:accent3>
      <a:accent4>
        <a:srgbClr val="9E004F"/>
      </a:accent4>
      <a:accent5>
        <a:srgbClr val="9E9E00"/>
      </a:accent5>
      <a:accent6>
        <a:srgbClr val="4F009E"/>
      </a:accent6>
      <a:hlink>
        <a:srgbClr val="4F9E00"/>
      </a:hlink>
      <a:folHlink>
        <a:srgbClr val="4F6E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Loyalty">
      <a:dk1>
        <a:srgbClr val="333333"/>
      </a:dk1>
      <a:lt1>
        <a:srgbClr val="FFFFFF"/>
      </a:lt1>
      <a:dk2>
        <a:srgbClr val="000000"/>
      </a:dk2>
      <a:lt2>
        <a:srgbClr val="808080"/>
      </a:lt2>
      <a:accent1>
        <a:srgbClr val="003C69"/>
      </a:accent1>
      <a:accent2>
        <a:srgbClr val="CE8E00"/>
      </a:accent2>
      <a:accent3>
        <a:srgbClr val="009E9E"/>
      </a:accent3>
      <a:accent4>
        <a:srgbClr val="9E004F"/>
      </a:accent4>
      <a:accent5>
        <a:srgbClr val="9E9E00"/>
      </a:accent5>
      <a:accent6>
        <a:srgbClr val="4F009E"/>
      </a:accent6>
      <a:hlink>
        <a:srgbClr val="4F9E00"/>
      </a:hlink>
      <a:folHlink>
        <a:srgbClr val="4F6E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Loyalty">
      <a:dk1>
        <a:srgbClr val="333333"/>
      </a:dk1>
      <a:lt1>
        <a:srgbClr val="FFFFFF"/>
      </a:lt1>
      <a:dk2>
        <a:srgbClr val="000000"/>
      </a:dk2>
      <a:lt2>
        <a:srgbClr val="808080"/>
      </a:lt2>
      <a:accent1>
        <a:srgbClr val="003C69"/>
      </a:accent1>
      <a:accent2>
        <a:srgbClr val="CE8E00"/>
      </a:accent2>
      <a:accent3>
        <a:srgbClr val="009E9E"/>
      </a:accent3>
      <a:accent4>
        <a:srgbClr val="9E004F"/>
      </a:accent4>
      <a:accent5>
        <a:srgbClr val="9E9E00"/>
      </a:accent5>
      <a:accent6>
        <a:srgbClr val="4F009E"/>
      </a:accent6>
      <a:hlink>
        <a:srgbClr val="4F9E00"/>
      </a:hlink>
      <a:folHlink>
        <a:srgbClr val="4F6E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Custom Design">
  <a:themeElements>
    <a:clrScheme name="Loyalty">
      <a:dk1>
        <a:srgbClr val="333333"/>
      </a:dk1>
      <a:lt1>
        <a:srgbClr val="FFFFFF"/>
      </a:lt1>
      <a:dk2>
        <a:srgbClr val="000000"/>
      </a:dk2>
      <a:lt2>
        <a:srgbClr val="808080"/>
      </a:lt2>
      <a:accent1>
        <a:srgbClr val="003C69"/>
      </a:accent1>
      <a:accent2>
        <a:srgbClr val="CE8E00"/>
      </a:accent2>
      <a:accent3>
        <a:srgbClr val="009E9E"/>
      </a:accent3>
      <a:accent4>
        <a:srgbClr val="9E004F"/>
      </a:accent4>
      <a:accent5>
        <a:srgbClr val="9E9E00"/>
      </a:accent5>
      <a:accent6>
        <a:srgbClr val="4F009E"/>
      </a:accent6>
      <a:hlink>
        <a:srgbClr val="4F9E00"/>
      </a:hlink>
      <a:folHlink>
        <a:srgbClr val="4F6E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134009</TotalTime>
  <Words>6776</Words>
  <Application>Microsoft Office PowerPoint</Application>
  <PresentationFormat>On-screen Show (4:3)</PresentationFormat>
  <Paragraphs>449</Paragraphs>
  <Slides>52</Slides>
  <Notes>11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52</vt:i4>
      </vt:variant>
    </vt:vector>
  </HeadingPairs>
  <TitlesOfParts>
    <vt:vector size="63" baseType="lpstr">
      <vt:lpstr>ＭＳ Ｐゴシック</vt:lpstr>
      <vt:lpstr>Arial</vt:lpstr>
      <vt:lpstr>Calibri</vt:lpstr>
      <vt:lpstr>Tahoma</vt:lpstr>
      <vt:lpstr>Times New Roman</vt:lpstr>
      <vt:lpstr>Wingdings</vt:lpstr>
      <vt:lpstr>Default Design</vt:lpstr>
      <vt:lpstr>Custom Design</vt:lpstr>
      <vt:lpstr>1_Custom Design</vt:lpstr>
      <vt:lpstr>3_Custom Design</vt:lpstr>
      <vt:lpstr>13_Custom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Mike Huser</Manager>
  <Company>The Loyalty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AAO</dc:title>
  <dc:subject>Customer Loyalty Program</dc:subject>
  <dc:creator>Matt Braun</dc:creator>
  <cp:lastModifiedBy>Gardner, Gail</cp:lastModifiedBy>
  <cp:revision>3393</cp:revision>
  <cp:lastPrinted>2019-02-27T19:17:37Z</cp:lastPrinted>
  <dcterms:created xsi:type="dcterms:W3CDTF">2003-06-24T20:43:13Z</dcterms:created>
  <dcterms:modified xsi:type="dcterms:W3CDTF">2025-07-08T14:59:22Z</dcterms:modified>
</cp:coreProperties>
</file>